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6"/>
  </p:notesMasterIdLst>
  <p:handoutMasterIdLst>
    <p:handoutMasterId r:id="rId97"/>
  </p:handoutMasterIdLst>
  <p:sldIdLst>
    <p:sldId id="270" r:id="rId2"/>
    <p:sldId id="362" r:id="rId3"/>
    <p:sldId id="267" r:id="rId4"/>
    <p:sldId id="271" r:id="rId5"/>
    <p:sldId id="272" r:id="rId6"/>
    <p:sldId id="269" r:id="rId7"/>
    <p:sldId id="273" r:id="rId8"/>
    <p:sldId id="274" r:id="rId9"/>
    <p:sldId id="276" r:id="rId10"/>
    <p:sldId id="275" r:id="rId11"/>
    <p:sldId id="277" r:id="rId12"/>
    <p:sldId id="279" r:id="rId13"/>
    <p:sldId id="280" r:id="rId14"/>
    <p:sldId id="281" r:id="rId15"/>
    <p:sldId id="278" r:id="rId16"/>
    <p:sldId id="365" r:id="rId17"/>
    <p:sldId id="283" r:id="rId18"/>
    <p:sldId id="284" r:id="rId19"/>
    <p:sldId id="285" r:id="rId20"/>
    <p:sldId id="286" r:id="rId21"/>
    <p:sldId id="287" r:id="rId22"/>
    <p:sldId id="306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54" r:id="rId41"/>
    <p:sldId id="304" r:id="rId42"/>
    <p:sldId id="307" r:id="rId43"/>
    <p:sldId id="308" r:id="rId44"/>
    <p:sldId id="310" r:id="rId45"/>
    <p:sldId id="309" r:id="rId46"/>
    <p:sldId id="311" r:id="rId47"/>
    <p:sldId id="312" r:id="rId48"/>
    <p:sldId id="325" r:id="rId49"/>
    <p:sldId id="327" r:id="rId50"/>
    <p:sldId id="313" r:id="rId51"/>
    <p:sldId id="329" r:id="rId52"/>
    <p:sldId id="330" r:id="rId53"/>
    <p:sldId id="331" r:id="rId54"/>
    <p:sldId id="332" r:id="rId55"/>
    <p:sldId id="314" r:id="rId56"/>
    <p:sldId id="333" r:id="rId57"/>
    <p:sldId id="324" r:id="rId58"/>
    <p:sldId id="334" r:id="rId59"/>
    <p:sldId id="335" r:id="rId60"/>
    <p:sldId id="315" r:id="rId61"/>
    <p:sldId id="355" r:id="rId62"/>
    <p:sldId id="316" r:id="rId63"/>
    <p:sldId id="337" r:id="rId64"/>
    <p:sldId id="317" r:id="rId65"/>
    <p:sldId id="339" r:id="rId66"/>
    <p:sldId id="340" r:id="rId67"/>
    <p:sldId id="341" r:id="rId68"/>
    <p:sldId id="318" r:id="rId69"/>
    <p:sldId id="321" r:id="rId70"/>
    <p:sldId id="342" r:id="rId71"/>
    <p:sldId id="343" r:id="rId72"/>
    <p:sldId id="323" r:id="rId73"/>
    <p:sldId id="346" r:id="rId74"/>
    <p:sldId id="363" r:id="rId75"/>
    <p:sldId id="320" r:id="rId76"/>
    <p:sldId id="345" r:id="rId77"/>
    <p:sldId id="344" r:id="rId78"/>
    <p:sldId id="322" r:id="rId79"/>
    <p:sldId id="356" r:id="rId80"/>
    <p:sldId id="328" r:id="rId81"/>
    <p:sldId id="347" r:id="rId82"/>
    <p:sldId id="348" r:id="rId83"/>
    <p:sldId id="350" r:id="rId84"/>
    <p:sldId id="349" r:id="rId85"/>
    <p:sldId id="351" r:id="rId86"/>
    <p:sldId id="352" r:id="rId87"/>
    <p:sldId id="326" r:id="rId88"/>
    <p:sldId id="364" r:id="rId89"/>
    <p:sldId id="353" r:id="rId90"/>
    <p:sldId id="361" r:id="rId91"/>
    <p:sldId id="357" r:id="rId92"/>
    <p:sldId id="358" r:id="rId93"/>
    <p:sldId id="359" r:id="rId94"/>
    <p:sldId id="360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93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106" y="84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1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06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5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1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an example of how to collect data by</a:t>
            </a:r>
            <a:r>
              <a:rPr lang="en-US" baseline="0" dirty="0" smtClean="0"/>
              <a:t> looking at the anatomy of EUR-Lex. So here is a search results by searching for </a:t>
            </a:r>
            <a:r>
              <a:rPr lang="en-US" baseline="0" dirty="0" err="1" smtClean="0"/>
              <a:t>Kadi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address is a critical part for reasons we will see in a few moments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4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3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8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14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14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2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looks from the behind what you actually get to see in Chrome. I enabled</a:t>
            </a:r>
            <a:r>
              <a:rPr lang="en-US" baseline="0" dirty="0" smtClean="0"/>
              <a:t> the developer tools and inspected the content of the results page. What we see is the HTML commands that surround the CELEX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9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52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8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obviously</a:t>
            </a:r>
            <a:r>
              <a:rPr lang="en-GB" baseline="0" dirty="0" smtClean="0"/>
              <a:t> get some extra information beyond what we want e.g. “CELEX number” string, however this can be cleaned even in 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9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site has the advantage that everything</a:t>
            </a:r>
            <a:r>
              <a:rPr lang="en-US" baseline="0" dirty="0" smtClean="0"/>
              <a:t> is in one table thus we can copy it easily with the </a:t>
            </a:r>
            <a:r>
              <a:rPr lang="en-US" baseline="0" dirty="0" err="1" smtClean="0"/>
              <a:t>Copytables</a:t>
            </a:r>
            <a:r>
              <a:rPr lang="en-US" baseline="0" dirty="0" smtClean="0"/>
              <a:t> Chrome extension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4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4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2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71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03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Whenever we download a file</a:t>
            </a:r>
            <a:r>
              <a:rPr lang="en-US" baseline="0" dirty="0" smtClean="0"/>
              <a:t> either semi-automatically or through a script we need to make sure the filenames have some correspondence to the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usually a good idea to use an id for the filename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many versions for the same judgment or chamber/grand chamber there might be name collisions. Resolve either by suffix or by directory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38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7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22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6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9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1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Doctrine</a:t>
            </a:r>
            <a:r>
              <a:rPr lang="en-US" baseline="0" dirty="0" smtClean="0"/>
              <a:t> examples: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Margin of appreciation</a:t>
            </a:r>
          </a:p>
          <a:p>
            <a:r>
              <a:rPr lang="en-US" baseline="0" dirty="0" smtClean="0"/>
              <a:t>Supremacy</a:t>
            </a:r>
          </a:p>
          <a:p>
            <a:r>
              <a:rPr lang="en-US" baseline="0" smtClean="0"/>
              <a:t>Direct effect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4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5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2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2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4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10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64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Right Table has </a:t>
            </a:r>
            <a:r>
              <a:rPr lang="sv-SE" dirty="0" err="1" smtClean="0"/>
              <a:t>observed</a:t>
            </a:r>
            <a:r>
              <a:rPr lang="sv-SE" dirty="0" smtClean="0"/>
              <a:t> </a:t>
            </a:r>
            <a:r>
              <a:rPr lang="sv-SE" dirty="0" err="1" smtClean="0"/>
              <a:t>appearances</a:t>
            </a:r>
            <a:r>
              <a:rPr lang="sv-SE" dirty="0" smtClean="0"/>
              <a:t> </a:t>
            </a:r>
          </a:p>
          <a:p>
            <a:r>
              <a:rPr lang="sv-SE" dirty="0" smtClean="0"/>
              <a:t>O11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number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common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, O12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u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 smtClean="0"/>
              <a:t>O21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v </a:t>
            </a:r>
            <a:r>
              <a:rPr lang="sv-SE" baseline="0" dirty="0" err="1" smtClean="0"/>
              <a:t>without</a:t>
            </a:r>
            <a:r>
              <a:rPr lang="sv-SE" baseline="0" dirty="0" smtClean="0"/>
              <a:t> u, O22 </a:t>
            </a:r>
            <a:r>
              <a:rPr lang="sv-SE" baseline="0" dirty="0" err="1" smtClean="0"/>
              <a:t>appearances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words</a:t>
            </a:r>
            <a:endParaRPr lang="sv-SE" baseline="0" dirty="0" smtClean="0"/>
          </a:p>
          <a:p>
            <a:endParaRPr lang="sv-SE" dirty="0" smtClean="0"/>
          </a:p>
          <a:p>
            <a:r>
              <a:rPr lang="sv-SE" dirty="0" err="1" smtClean="0"/>
              <a:t>Left</a:t>
            </a:r>
            <a:r>
              <a:rPr lang="sv-SE" dirty="0" smtClean="0"/>
              <a:t> table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expeced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appearances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baseline="0" dirty="0" smtClean="0"/>
              <a:t>The </a:t>
            </a:r>
            <a:r>
              <a:rPr lang="sv-SE" b="1" baseline="0" dirty="0" err="1" smtClean="0"/>
              <a:t>statistical</a:t>
            </a:r>
            <a:r>
              <a:rPr lang="sv-SE" b="1" baseline="0" dirty="0" smtClean="0"/>
              <a:t> </a:t>
            </a:r>
            <a:r>
              <a:rPr lang="sv-SE" b="1" baseline="0" dirty="0" err="1" smtClean="0"/>
              <a:t>importance</a:t>
            </a:r>
            <a:r>
              <a:rPr lang="sv-SE" b="1" baseline="0" dirty="0" smtClean="0"/>
              <a:t> </a:t>
            </a:r>
            <a:r>
              <a:rPr lang="sv-SE" b="0" baseline="0" dirty="0" err="1" smtClean="0"/>
              <a:t>measures</a:t>
            </a:r>
            <a:r>
              <a:rPr lang="sv-SE" b="0" baseline="0" dirty="0" smtClean="0"/>
              <a:t> show the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strength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of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those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collocation</a:t>
            </a:r>
            <a:r>
              <a:rPr lang="sv-SE" b="0" baseline="0" dirty="0" smtClean="0"/>
              <a:t>. </a:t>
            </a:r>
            <a:r>
              <a:rPr lang="sv-SE" b="0" baseline="0" dirty="0" err="1" smtClean="0"/>
              <a:t>You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can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find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more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details</a:t>
            </a:r>
            <a:r>
              <a:rPr lang="sv-SE" b="0" baseline="0" dirty="0" smtClean="0"/>
              <a:t> in </a:t>
            </a:r>
            <a:r>
              <a:rPr lang="sv-SE" b="0" baseline="0" dirty="0" err="1" smtClean="0"/>
              <a:t>statistical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hypothesis</a:t>
            </a:r>
            <a:r>
              <a:rPr lang="sv-SE" b="0" baseline="0" dirty="0" smtClean="0"/>
              <a:t> </a:t>
            </a:r>
            <a:r>
              <a:rPr lang="sv-SE" b="0" baseline="0" dirty="0" err="1" smtClean="0"/>
              <a:t>testing</a:t>
            </a:r>
            <a:r>
              <a:rPr lang="sv-SE" b="0" baseline="0" dirty="0" smtClean="0"/>
              <a:t>.</a:t>
            </a:r>
          </a:p>
          <a:p>
            <a:endParaRPr lang="sv-SE" dirty="0" smtClean="0"/>
          </a:p>
          <a:p>
            <a:r>
              <a:rPr lang="sv-SE" dirty="0" smtClean="0"/>
              <a:t>A note on the </a:t>
            </a:r>
            <a:r>
              <a:rPr lang="sv-SE" dirty="0" err="1" smtClean="0"/>
              <a:t>measures</a:t>
            </a:r>
            <a:r>
              <a:rPr lang="sv-SE" dirty="0" smtClean="0"/>
              <a:t>:</a:t>
            </a:r>
            <a:r>
              <a:rPr lang="sv-SE" baseline="0" dirty="0" smtClean="0"/>
              <a:t> </a:t>
            </a:r>
          </a:p>
          <a:p>
            <a:r>
              <a:rPr lang="sv-SE" baseline="0" dirty="0" smtClean="0"/>
              <a:t>T-score and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measure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generally</a:t>
            </a:r>
            <a:r>
              <a:rPr lang="sv-SE" baseline="0" dirty="0" smtClean="0"/>
              <a:t> the </a:t>
            </a:r>
            <a:r>
              <a:rPr lang="sv-SE" baseline="0" dirty="0" err="1" smtClean="0"/>
              <a:t>statistical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importance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chi-</a:t>
            </a:r>
            <a:r>
              <a:rPr lang="sv-SE" baseline="0" dirty="0" err="1" smtClean="0"/>
              <a:t>square</a:t>
            </a:r>
            <a:r>
              <a:rPr lang="sv-SE" baseline="0" dirty="0" smtClean="0"/>
              <a:t> is 3.8 for p=0.05. The </a:t>
            </a:r>
            <a:r>
              <a:rPr lang="sv-SE" baseline="0" dirty="0" err="1" smtClean="0"/>
              <a:t>critical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value</a:t>
            </a:r>
            <a:r>
              <a:rPr lang="sv-SE" baseline="0" dirty="0" smtClean="0"/>
              <a:t> for t is 2.5</a:t>
            </a:r>
          </a:p>
          <a:p>
            <a:r>
              <a:rPr lang="sv-SE" baseline="0" dirty="0" smtClean="0"/>
              <a:t>MI score is </a:t>
            </a:r>
            <a:r>
              <a:rPr lang="sv-SE" baseline="0" dirty="0" err="1" smtClean="0"/>
              <a:t>more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about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exclusive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this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r>
              <a:rPr lang="sv-SE" baseline="0" dirty="0" smtClean="0"/>
              <a:t> is. </a:t>
            </a:r>
            <a:r>
              <a:rPr lang="sv-SE" baseline="0" dirty="0" err="1" smtClean="0"/>
              <a:t>E.g</a:t>
            </a:r>
            <a:r>
              <a:rPr lang="sv-SE" baseline="0" dirty="0" smtClean="0"/>
              <a:t>. </a:t>
            </a:r>
            <a:r>
              <a:rPr lang="sv-SE" baseline="0" dirty="0" err="1" smtClean="0"/>
              <a:t>Margin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almost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only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appreciation</a:t>
            </a:r>
            <a:r>
              <a:rPr lang="sv-SE" baseline="0" dirty="0" smtClean="0"/>
              <a:t>. If </a:t>
            </a:r>
            <a:r>
              <a:rPr lang="sv-SE" baseline="0" dirty="0" err="1" smtClean="0"/>
              <a:t>another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indicator</a:t>
            </a:r>
            <a:r>
              <a:rPr lang="sv-SE" baseline="0" dirty="0" smtClean="0"/>
              <a:t> like t-score is not </a:t>
            </a:r>
            <a:r>
              <a:rPr lang="sv-SE" baseline="0" dirty="0" err="1" smtClean="0"/>
              <a:t>high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we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cannot</a:t>
            </a:r>
            <a:r>
              <a:rPr lang="sv-SE" baseline="0" dirty="0" smtClean="0"/>
              <a:t> accept it as a </a:t>
            </a:r>
            <a:r>
              <a:rPr lang="sv-SE" baseline="0" dirty="0" err="1" smtClean="0"/>
              <a:t>frequent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collocation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22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67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4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36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</a:t>
            </a:r>
            <a:r>
              <a:rPr lang="en-US" baseline="0" dirty="0" smtClean="0"/>
              <a:t> interested not in every collocation but in collocations that follow some syntactical or grammatical rules (examples in the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we want principle of something, to examine which principles are developed in our texts</a:t>
            </a:r>
          </a:p>
          <a:p>
            <a:r>
              <a:rPr lang="en-US" baseline="0" dirty="0" smtClean="0"/>
              <a:t>Or which verbs e.g. obey the principle, follow </a:t>
            </a:r>
            <a:r>
              <a:rPr lang="en-US" baseline="0" smtClean="0"/>
              <a:t>the principle etc</a:t>
            </a:r>
            <a:r>
              <a:rPr lang="en-US" baseline="0" dirty="0" smtClean="0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2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keyness</a:t>
            </a:r>
            <a:r>
              <a:rPr lang="en-US" dirty="0" smtClean="0"/>
              <a:t> mean that child is far more important in the </a:t>
            </a:r>
            <a:r>
              <a:rPr lang="en-US" baseline="0" dirty="0" smtClean="0"/>
              <a:t>corpus we see than in the corpus we compare with</a:t>
            </a:r>
          </a:p>
          <a:p>
            <a:r>
              <a:rPr lang="en-US" baseline="0" dirty="0" smtClean="0"/>
              <a:t>Lower </a:t>
            </a:r>
            <a:r>
              <a:rPr lang="en-US" baseline="0" dirty="0" err="1" smtClean="0"/>
              <a:t>keyness</a:t>
            </a:r>
            <a:r>
              <a:rPr lang="en-US" baseline="0" dirty="0" smtClean="0"/>
              <a:t>, words </a:t>
            </a:r>
            <a:r>
              <a:rPr lang="en-US" baseline="0" smtClean="0"/>
              <a:t>from the reference corpus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31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30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0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2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SketchEngine</a:t>
            </a:r>
            <a:r>
              <a:rPr lang="en-US" baseline="0" dirty="0" smtClean="0"/>
              <a:t> example go to </a:t>
            </a:r>
            <a:r>
              <a:rPr lang="en-US" baseline="0" dirty="0" err="1" smtClean="0"/>
              <a:t>SketchEngine</a:t>
            </a:r>
            <a:r>
              <a:rPr lang="en-US" baseline="0" dirty="0" smtClean="0"/>
              <a:t> and search “joint criminal enterprise” in the entire corpus and then click </a:t>
            </a:r>
            <a:r>
              <a:rPr lang="en-US" b="1" baseline="0" dirty="0" smtClean="0"/>
              <a:t>Frequency </a:t>
            </a:r>
            <a:r>
              <a:rPr lang="en-US" b="0" baseline="0" smtClean="0"/>
              <a:t>on the left </a:t>
            </a:r>
            <a:r>
              <a:rPr lang="en-US" baseline="0" smtClean="0"/>
              <a:t>and select document.type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70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9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4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LDA iterates each document multiple times. Each</a:t>
            </a:r>
            <a:r>
              <a:rPr lang="en-US" baseline="0" dirty="0" smtClean="0"/>
              <a:t> time:</a:t>
            </a:r>
          </a:p>
          <a:p>
            <a:r>
              <a:rPr lang="en-US" baseline="0" dirty="0" smtClean="0"/>
              <a:t> - It estimates the probability of the word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it estimates the probability of the document seen is about a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problem is computationally difficult therefore we solve it approximately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66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4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9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Topic 15 is</a:t>
            </a:r>
            <a:r>
              <a:rPr lang="en-GB" baseline="0" dirty="0" smtClean="0"/>
              <a:t> a rather generic procedural topic, topic 0 though is clearly about the length of proceedings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7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38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77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Present the average </a:t>
            </a:r>
            <a:r>
              <a:rPr lang="da-DK" dirty="0" err="1" smtClean="0"/>
              <a:t>topic</a:t>
            </a:r>
            <a:r>
              <a:rPr lang="da-DK" dirty="0" smtClean="0"/>
              <a:t> proportions </a:t>
            </a:r>
            <a:r>
              <a:rPr lang="da-DK" dirty="0" err="1" smtClean="0"/>
              <a:t>where</a:t>
            </a:r>
            <a:r>
              <a:rPr lang="da-DK" dirty="0" smtClean="0"/>
              <a:t> a </a:t>
            </a:r>
            <a:r>
              <a:rPr lang="da-DK" dirty="0" err="1" smtClean="0"/>
              <a:t>topic</a:t>
            </a:r>
            <a:r>
              <a:rPr lang="da-DK" dirty="0" smtClean="0"/>
              <a:t> has more </a:t>
            </a:r>
            <a:r>
              <a:rPr lang="da-DK" dirty="0" err="1" smtClean="0"/>
              <a:t>than</a:t>
            </a:r>
            <a:r>
              <a:rPr lang="da-DK" dirty="0" smtClean="0"/>
              <a:t> 5% in a </a:t>
            </a:r>
            <a:r>
              <a:rPr lang="da-DK" dirty="0" err="1" smtClean="0"/>
              <a:t>document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9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Lets</a:t>
            </a:r>
            <a:r>
              <a:rPr lang="da-DK" dirty="0" smtClean="0"/>
              <a:t> have</a:t>
            </a:r>
            <a:r>
              <a:rPr lang="da-DK" baseline="0" dirty="0" smtClean="0"/>
              <a:t> a look at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seem</a:t>
            </a:r>
            <a:r>
              <a:rPr lang="da-DK" baseline="0" dirty="0" smtClean="0"/>
              <a:t> to have a rise in the </a:t>
            </a:r>
            <a:r>
              <a:rPr lang="da-DK" baseline="0" dirty="0" err="1" smtClean="0"/>
              <a:t>years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after</a:t>
            </a:r>
            <a:r>
              <a:rPr lang="da-DK" baseline="0" dirty="0" smtClean="0"/>
              <a:t> 2000 and a </a:t>
            </a:r>
            <a:r>
              <a:rPr lang="da-DK" baseline="0" dirty="0" err="1" smtClean="0"/>
              <a:t>a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topic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discussed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early</a:t>
            </a:r>
            <a:r>
              <a:rPr lang="da-DK" baseline="0" dirty="0" smtClean="0"/>
              <a:t> periods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45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36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19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23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82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54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458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6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that </a:t>
            </a:r>
            <a:r>
              <a:rPr lang="en-GB" dirty="0" smtClean="0"/>
              <a:t>Go</a:t>
            </a:r>
            <a:r>
              <a:rPr lang="en-GB" baseline="0" dirty="0" smtClean="0"/>
              <a:t> to mentimeter.com to present the first question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03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291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684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78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824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12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04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039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73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1673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489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870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98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downthemall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the small button (Import from file) down to the left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txt and open the file with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celexes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the mask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*qstring*.html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248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66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2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24-01-2017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jpe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mp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doc.echr.coe.in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action/cases/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gal-tools.org/search/" TargetMode="External"/><Relationship Id="rId4" Type="http://schemas.openxmlformats.org/officeDocument/2006/relationships/hyperlink" Target="http://icr.ict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j-cij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tradelaw.net/" TargetMode="External"/><Relationship Id="rId5" Type="http://schemas.openxmlformats.org/officeDocument/2006/relationships/hyperlink" Target="https://docs.wto.org/" TargetMode="External"/><Relationship Id="rId4" Type="http://schemas.openxmlformats.org/officeDocument/2006/relationships/hyperlink" Target="http://bit.ly/2jHKN8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sh6J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iMIx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andText0=%22european%20citizenship%22&amp;SUBDOM_INIT=EU_CASE_LAW&amp;DTS_SUBDOM=EU_CASE_LA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HTML/?uri=CELEX:61964CJ000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r-lex.europa.eu/legal-content/EN/TXT/HTML/?uri=CELEX:62005CJ040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anagis/GEM-Ston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themall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ur-lex.europa.eu/legal-content/EN/TXT/XML/?uri=CELEX:62015CJ034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tradelaw.net/databases/wtopanels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y.org/case/erdemovic/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urts.d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dJA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jItly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textmining.com/" TargetMode="External"/><Relationship Id="rId7" Type="http://schemas.openxmlformats.org/officeDocument/2006/relationships/hyperlink" Target="http://scholar.princeton.edu/files/bstewart/files/stmnips2013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gramminghistorian.org/lessons/topic-modeling-and-mallet" TargetMode="External"/><Relationship Id="rId5" Type="http://schemas.openxmlformats.org/officeDocument/2006/relationships/hyperlink" Target="https://www.amazon.com/Natural-Language-Processing-Python-Analyzing/dp/0596516495" TargetMode="External"/><Relationship Id="rId4" Type="http://schemas.openxmlformats.org/officeDocument/2006/relationships/hyperlink" Target="http://www.nltk.org/boo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c.uk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perspective on the analysis of legal texts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Panagis, University of Copenhagen, Faculty of Law, </a:t>
            </a:r>
            <a:r>
              <a:rPr lang="en-GB" dirty="0" err="1" smtClean="0"/>
              <a:t>iCourts</a:t>
            </a:r>
            <a:r>
              <a:rPr lang="en-GB" dirty="0" smtClean="0"/>
              <a:t> Centre of Excellence on International Courts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400" dirty="0" smtClean="0"/>
              <a:t>Texts as Data I</a:t>
            </a:r>
            <a:endParaRPr lang="en-GB" sz="24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Picture 2" descr="http://jura.ku.dk/Billeder/icourts/icourts-nyforside/235x120_DanmarksGrundforeningsf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5022850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ura.ku.dk/Billeder/icourts/icourts-nyforside/235x120_SapereA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2" y="5022849"/>
            <a:ext cx="22383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47547" y="4061865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ioannis.panagis@jur.ku.dk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06" y="4053600"/>
            <a:ext cx="691097" cy="385862"/>
          </a:xfrm>
          <a:prstGeom prst="rect">
            <a:avLst/>
          </a:prstGeom>
        </p:spPr>
      </p:pic>
      <p:pic>
        <p:nvPicPr>
          <p:cNvPr id="13" name="Picture 6" descr="http://www.uwec.edu/UAC/images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21" y="4476983"/>
            <a:ext cx="545866" cy="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41320" y="4512857"/>
            <a:ext cx="39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ypanagis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9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Legal </a:t>
            </a:r>
            <a:r>
              <a:rPr lang="da-DK" dirty="0" err="1" smtClean="0"/>
              <a:t>textual</a:t>
            </a:r>
            <a:r>
              <a:rPr lang="da-DK" dirty="0" smtClean="0"/>
              <a:t> data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6" name="Picture 2" descr="https://www.colourbox.com/download/preview/id/15670812/ts/1484926314/auth/3a5779195cdc129fb96ba918475b286fff1222d3658a5735e5634843530ab06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1484314"/>
            <a:ext cx="4139746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xisnex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44" y="4281053"/>
            <a:ext cx="1715754" cy="7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stla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9" y="4190615"/>
            <a:ext cx="2216166" cy="7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5393554"/>
            <a:ext cx="1870363" cy="5058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6" y="5393554"/>
            <a:ext cx="2019582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5" y="1484314"/>
            <a:ext cx="3701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A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years</a:t>
            </a:r>
            <a:r>
              <a:rPr lang="da-DK" dirty="0" smtClean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Subscription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Open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/>
              <a:t>Meta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engines</a:t>
            </a:r>
            <a:endParaRPr lang="en-GB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4" y="6182309"/>
            <a:ext cx="1743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Court </a:t>
            </a:r>
            <a:r>
              <a:rPr lang="da-DK" b="1" dirty="0"/>
              <a:t>of Justice of the EU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http://eur-lex.europa.eu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know CURIA (</a:t>
            </a:r>
            <a:r>
              <a:rPr lang="da-DK" dirty="0" err="1" smtClean="0"/>
              <a:t>good</a:t>
            </a:r>
            <a:r>
              <a:rPr lang="da-DK" dirty="0" smtClean="0"/>
              <a:t> but a data </a:t>
            </a:r>
            <a:r>
              <a:rPr lang="da-DK" dirty="0" err="1" smtClean="0"/>
              <a:t>collection</a:t>
            </a:r>
            <a:r>
              <a:rPr lang="da-DK" dirty="0" smtClean="0"/>
              <a:t> </a:t>
            </a:r>
            <a:r>
              <a:rPr lang="da-DK" dirty="0" err="1" smtClean="0"/>
              <a:t>hassle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Good interface </a:t>
            </a:r>
          </a:p>
          <a:p>
            <a:pPr lvl="1"/>
            <a:r>
              <a:rPr lang="da-DK" dirty="0" smtClean="0"/>
              <a:t>Good 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capabilities</a:t>
            </a:r>
            <a:endParaRPr lang="da-DK" dirty="0" smtClean="0"/>
          </a:p>
          <a:p>
            <a:pPr lvl="1"/>
            <a:r>
              <a:rPr lang="da-DK" dirty="0" smtClean="0"/>
              <a:t>Decisions </a:t>
            </a:r>
            <a:r>
              <a:rPr lang="da-DK" dirty="0" err="1" smtClean="0"/>
              <a:t>available</a:t>
            </a:r>
            <a:r>
              <a:rPr lang="da-DK" dirty="0" smtClean="0"/>
              <a:t> in HTML and PDF (</a:t>
            </a:r>
            <a:r>
              <a:rPr lang="da-DK" dirty="0" err="1" smtClean="0"/>
              <a:t>even</a:t>
            </a:r>
            <a:r>
              <a:rPr lang="da-DK" dirty="0" smtClean="0"/>
              <a:t> the old) and in </a:t>
            </a:r>
            <a:r>
              <a:rPr lang="da-DK" dirty="0" err="1" smtClean="0"/>
              <a:t>many</a:t>
            </a:r>
            <a:r>
              <a:rPr lang="da-DK" dirty="0" smtClean="0"/>
              <a:t> EU </a:t>
            </a:r>
            <a:r>
              <a:rPr lang="da-DK" dirty="0" err="1" smtClean="0"/>
              <a:t>languages</a:t>
            </a:r>
            <a:endParaRPr lang="da-DK" dirty="0" smtClean="0"/>
          </a:p>
          <a:p>
            <a:pPr lvl="1"/>
            <a:r>
              <a:rPr lang="da-DK" dirty="0" smtClean="0"/>
              <a:t>Metadata</a:t>
            </a:r>
          </a:p>
          <a:p>
            <a:r>
              <a:rPr lang="en-US" b="1" dirty="0" smtClean="0"/>
              <a:t>European </a:t>
            </a:r>
            <a:r>
              <a:rPr lang="en-US" b="1" dirty="0"/>
              <a:t>Court of Human Rights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http://hudoc.echr.coe.int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Nice search interface lots of filters and search options</a:t>
            </a:r>
          </a:p>
          <a:p>
            <a:pPr lvl="1"/>
            <a:r>
              <a:rPr lang="en-US" dirty="0" smtClean="0"/>
              <a:t>Rich metadata</a:t>
            </a:r>
          </a:p>
          <a:p>
            <a:pPr lvl="1"/>
            <a:r>
              <a:rPr lang="en-US" dirty="0" smtClean="0"/>
              <a:t>Decisions available in English and French (mainly)</a:t>
            </a:r>
          </a:p>
          <a:p>
            <a:pPr lvl="1"/>
            <a:r>
              <a:rPr lang="en-US" dirty="0" smtClean="0"/>
              <a:t>Formats: html, MS Word, pdf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</a:t>
            </a:r>
            <a:r>
              <a:rPr lang="da-DK" b="1" dirty="0" err="1" smtClean="0"/>
              <a:t>Criminal</a:t>
            </a:r>
            <a:r>
              <a:rPr lang="da-DK" b="1" dirty="0" smtClean="0"/>
              <a:t> Tribunals for the former </a:t>
            </a:r>
            <a:r>
              <a:rPr lang="da-DK" b="1" dirty="0" err="1" smtClean="0"/>
              <a:t>Yugoslavia</a:t>
            </a:r>
            <a:r>
              <a:rPr lang="da-DK" b="1" dirty="0" smtClean="0"/>
              <a:t> and Rwanda </a:t>
            </a:r>
            <a:r>
              <a:rPr lang="da-DK" b="1" dirty="0"/>
              <a:t>– ICTY/ICTR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www.icty.org/action/cases/4</a:t>
            </a:r>
            <a:r>
              <a:rPr lang="da-DK" dirty="0" smtClean="0"/>
              <a:t> )</a:t>
            </a:r>
          </a:p>
          <a:p>
            <a:pPr lvl="1"/>
            <a:r>
              <a:rPr lang="da-DK" dirty="0" smtClean="0"/>
              <a:t>The provide a list of cases and relevant </a:t>
            </a:r>
            <a:r>
              <a:rPr lang="da-DK" dirty="0" err="1" smtClean="0"/>
              <a:t>rulings</a:t>
            </a:r>
            <a:r>
              <a:rPr lang="da-DK" dirty="0" smtClean="0"/>
              <a:t> for </a:t>
            </a:r>
            <a:r>
              <a:rPr lang="da-DK" dirty="0" err="1" smtClean="0"/>
              <a:t>each</a:t>
            </a:r>
            <a:endParaRPr lang="da-DK" dirty="0" smtClean="0"/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Judgments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are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always</a:t>
            </a:r>
            <a:r>
              <a:rPr lang="da-DK" dirty="0" smtClean="0">
                <a:solidFill>
                  <a:schemeClr val="accent1"/>
                </a:solidFill>
              </a:rPr>
              <a:t> in pdf </a:t>
            </a:r>
            <a:r>
              <a:rPr lang="da-DK" dirty="0" smtClean="0"/>
              <a:t>(and with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errors</a:t>
            </a:r>
            <a:r>
              <a:rPr lang="da-DK" dirty="0" smtClean="0"/>
              <a:t> in </a:t>
            </a:r>
            <a:r>
              <a:rPr lang="da-DK" dirty="0" err="1" smtClean="0"/>
              <a:t>Slavic</a:t>
            </a:r>
            <a:r>
              <a:rPr lang="da-DK" dirty="0" smtClean="0"/>
              <a:t> </a:t>
            </a:r>
            <a:r>
              <a:rPr lang="da-DK" dirty="0" err="1" smtClean="0"/>
              <a:t>names</a:t>
            </a:r>
            <a:r>
              <a:rPr lang="da-DK" dirty="0" smtClean="0"/>
              <a:t> the </a:t>
            </a:r>
            <a:r>
              <a:rPr lang="da-DK" dirty="0" err="1" smtClean="0"/>
              <a:t>early</a:t>
            </a:r>
            <a:r>
              <a:rPr lang="da-DK" dirty="0" smtClean="0"/>
              <a:t> </a:t>
            </a:r>
            <a:r>
              <a:rPr lang="da-DK" dirty="0" err="1" smtClean="0"/>
              <a:t>ones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has a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</a:t>
            </a:r>
            <a:r>
              <a:rPr lang="da-DK" dirty="0" err="1" smtClean="0"/>
              <a:t>searchable</a:t>
            </a:r>
            <a:r>
              <a:rPr lang="da-DK" dirty="0"/>
              <a:t> database </a:t>
            </a:r>
            <a:r>
              <a:rPr lang="da-DK" dirty="0">
                <a:hlinkClick r:id="rId4"/>
              </a:rPr>
              <a:t>http://icr.icty.org</a:t>
            </a:r>
            <a:r>
              <a:rPr lang="da-DK" dirty="0" smtClean="0">
                <a:hlinkClick r:id="rId4"/>
              </a:rPr>
              <a:t>/</a:t>
            </a:r>
            <a:r>
              <a:rPr lang="da-DK" dirty="0" smtClean="0"/>
              <a:t>. </a:t>
            </a:r>
          </a:p>
          <a:p>
            <a:pPr lvl="2"/>
            <a:r>
              <a:rPr lang="da-DK" dirty="0" err="1" smtClean="0"/>
              <a:t>Needs</a:t>
            </a:r>
            <a:r>
              <a:rPr lang="da-DK" dirty="0" smtClean="0"/>
              <a:t> an </a:t>
            </a:r>
            <a:r>
              <a:rPr lang="da-DK" dirty="0" err="1" smtClean="0"/>
              <a:t>account</a:t>
            </a:r>
            <a:r>
              <a:rPr lang="da-DK" dirty="0" smtClean="0"/>
              <a:t> (</a:t>
            </a:r>
            <a:r>
              <a:rPr lang="da-DK" dirty="0" err="1" smtClean="0"/>
              <a:t>free</a:t>
            </a:r>
            <a:r>
              <a:rPr lang="da-DK" dirty="0" smtClean="0"/>
              <a:t>) and </a:t>
            </a:r>
            <a:r>
              <a:rPr lang="da-DK" dirty="0" err="1" smtClean="0"/>
              <a:t>difficult</a:t>
            </a:r>
            <a:r>
              <a:rPr lang="da-DK" dirty="0" smtClean="0"/>
              <a:t> to </a:t>
            </a:r>
            <a:r>
              <a:rPr lang="da-DK" dirty="0" err="1" smtClean="0"/>
              <a:t>scrape</a:t>
            </a:r>
            <a:r>
              <a:rPr lang="da-DK" dirty="0" smtClean="0"/>
              <a:t>.</a:t>
            </a:r>
          </a:p>
          <a:p>
            <a:pPr lvl="2"/>
            <a:r>
              <a:rPr lang="da-DK" dirty="0" err="1" smtClean="0"/>
              <a:t>Otherwise</a:t>
            </a:r>
            <a:r>
              <a:rPr lang="da-DK" dirty="0" smtClean="0"/>
              <a:t> </a:t>
            </a:r>
            <a:r>
              <a:rPr lang="da-DK" dirty="0" err="1" smtClean="0"/>
              <a:t>full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seach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in </a:t>
            </a:r>
            <a:r>
              <a:rPr lang="da-DK" dirty="0" err="1" smtClean="0"/>
              <a:t>scanned</a:t>
            </a:r>
            <a:r>
              <a:rPr lang="da-DK" dirty="0" smtClean="0"/>
              <a:t> </a:t>
            </a:r>
            <a:r>
              <a:rPr lang="da-DK" dirty="0" err="1" smtClean="0"/>
              <a:t>documents</a:t>
            </a:r>
            <a:endParaRPr lang="da-DK" dirty="0" smtClean="0"/>
          </a:p>
          <a:p>
            <a:r>
              <a:rPr lang="en-US" b="1" dirty="0" smtClean="0"/>
              <a:t>International Criminal Court</a:t>
            </a:r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://www.legal-tools.org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basically browse all the cases also from ICTY/ICTR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Rich metadata </a:t>
            </a:r>
            <a:r>
              <a:rPr lang="en-US" dirty="0" smtClean="0"/>
              <a:t>(dates not always correct!)</a:t>
            </a:r>
          </a:p>
          <a:p>
            <a:pPr lvl="1"/>
            <a:r>
              <a:rPr lang="en-US" dirty="0" smtClean="0"/>
              <a:t>Formats: html, pdf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Search</a:t>
            </a:r>
            <a:r>
              <a:rPr lang="en-US" dirty="0" smtClean="0"/>
              <a:t> leads to a </a:t>
            </a:r>
            <a:r>
              <a:rPr lang="en-US" dirty="0" smtClean="0">
                <a:solidFill>
                  <a:schemeClr val="accent1"/>
                </a:solidFill>
              </a:rPr>
              <a:t>search engine </a:t>
            </a:r>
            <a:r>
              <a:rPr lang="en-US" dirty="0" smtClean="0"/>
              <a:t>where you can perform searches (not on scanned documents, though)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b="1" dirty="0" smtClean="0"/>
              <a:t>International Court of Justice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http://www.icj-cij.org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 </a:t>
            </a:r>
            <a:r>
              <a:rPr lang="da-DK" dirty="0" err="1" smtClean="0">
                <a:solidFill>
                  <a:schemeClr val="accent1"/>
                </a:solidFill>
              </a:rPr>
              <a:t>searchable</a:t>
            </a:r>
            <a:r>
              <a:rPr lang="da-DK" dirty="0" smtClean="0">
                <a:solidFill>
                  <a:schemeClr val="accent1"/>
                </a:solidFill>
              </a:rPr>
              <a:t> database </a:t>
            </a:r>
            <a:r>
              <a:rPr lang="da-DK" dirty="0" err="1" smtClean="0">
                <a:solidFill>
                  <a:schemeClr val="accent1"/>
                </a:solidFill>
              </a:rPr>
              <a:t>here</a:t>
            </a:r>
            <a:r>
              <a:rPr lang="da-DK" dirty="0" smtClean="0"/>
              <a:t> </a:t>
            </a:r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court</a:t>
            </a:r>
            <a:r>
              <a:rPr lang="da-DK" dirty="0" smtClean="0"/>
              <a:t> provides list of </a:t>
            </a:r>
            <a:r>
              <a:rPr lang="da-DK" dirty="0" err="1" smtClean="0"/>
              <a:t>judgments</a:t>
            </a:r>
            <a:r>
              <a:rPr lang="da-DK" dirty="0" smtClean="0"/>
              <a:t> for all cases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in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older</a:t>
            </a:r>
            <a:r>
              <a:rPr lang="da-DK" dirty="0" smtClean="0"/>
              <a:t> cases </a:t>
            </a:r>
            <a:r>
              <a:rPr lang="da-DK" dirty="0" err="1" smtClean="0"/>
              <a:t>one</a:t>
            </a:r>
            <a:r>
              <a:rPr lang="da-DK" dirty="0" smtClean="0"/>
              <a:t> page in English and </a:t>
            </a:r>
            <a:r>
              <a:rPr lang="da-DK" dirty="0" err="1" smtClean="0"/>
              <a:t>one</a:t>
            </a:r>
            <a:r>
              <a:rPr lang="da-DK" dirty="0" smtClean="0"/>
              <a:t> in French!</a:t>
            </a:r>
          </a:p>
          <a:p>
            <a:pPr lvl="1"/>
            <a:r>
              <a:rPr lang="da-DK" dirty="0" smtClean="0"/>
              <a:t>Limited metadata</a:t>
            </a:r>
          </a:p>
          <a:p>
            <a:r>
              <a:rPr lang="en-US" b="1" dirty="0" smtClean="0"/>
              <a:t>World Trade </a:t>
            </a:r>
            <a:r>
              <a:rPr lang="en-US" b="1" dirty="0" err="1" smtClean="0"/>
              <a:t>Organisation</a:t>
            </a:r>
            <a:endParaRPr lang="en-US" b="1" dirty="0" smtClean="0"/>
          </a:p>
          <a:p>
            <a:pPr lvl="1"/>
            <a:r>
              <a:rPr lang="en-US" dirty="0" smtClean="0"/>
              <a:t>Has both a list of disputes and a search engine</a:t>
            </a:r>
            <a:r>
              <a:rPr lang="en-US" dirty="0"/>
              <a:t>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bit.ly/2jHKN8w</a:t>
            </a:r>
            <a:endParaRPr lang="en-US" dirty="0" smtClean="0"/>
          </a:p>
          <a:p>
            <a:pPr lvl="1"/>
            <a:r>
              <a:rPr lang="en-US" dirty="0" smtClean="0"/>
              <a:t>Available for the appellate body, too</a:t>
            </a:r>
          </a:p>
          <a:p>
            <a:pPr lvl="1"/>
            <a:r>
              <a:rPr lang="en-US" dirty="0" smtClean="0"/>
              <a:t>Good metadata</a:t>
            </a:r>
          </a:p>
          <a:p>
            <a:pPr lvl="1"/>
            <a:r>
              <a:rPr lang="en-US" dirty="0" smtClean="0"/>
              <a:t>Documents available in PDF</a:t>
            </a:r>
          </a:p>
          <a:p>
            <a:pPr lvl="1"/>
            <a:r>
              <a:rPr lang="en-US" dirty="0" smtClean="0"/>
              <a:t>Provide other data such as meeting </a:t>
            </a:r>
            <a:r>
              <a:rPr lang="en-US" dirty="0"/>
              <a:t>minutes through </a:t>
            </a:r>
            <a:r>
              <a:rPr lang="en-US" dirty="0">
                <a:hlinkClick r:id="rId5"/>
              </a:rPr>
              <a:t>https://docs.wto.org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http://www.worldtradelaw.net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also provides an up to date list of awards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databases of </a:t>
            </a:r>
            <a:r>
              <a:rPr lang="da-DK" dirty="0" err="1" smtClean="0"/>
              <a:t>various</a:t>
            </a:r>
            <a:r>
              <a:rPr lang="da-DK" dirty="0" smtClean="0"/>
              <a:t> international </a:t>
            </a:r>
            <a:r>
              <a:rPr lang="da-DK" dirty="0" err="1" smtClean="0"/>
              <a:t>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 err="1" smtClean="0"/>
              <a:t>Interamerican</a:t>
            </a:r>
            <a:r>
              <a:rPr lang="da-DK" b="1" dirty="0" smtClean="0"/>
              <a:t> Court on Human </a:t>
            </a:r>
            <a:r>
              <a:rPr lang="da-DK" b="1" dirty="0"/>
              <a:t>Rights </a:t>
            </a:r>
            <a:r>
              <a:rPr lang="da-DK" dirty="0"/>
              <a:t>(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bit.ly/1ssh6J6</a:t>
            </a:r>
            <a:r>
              <a:rPr lang="da-DK" dirty="0" smtClean="0"/>
              <a:t>) </a:t>
            </a:r>
          </a:p>
          <a:p>
            <a:pPr marL="271462" lvl="1" indent="0">
              <a:buNone/>
            </a:pPr>
            <a:r>
              <a:rPr lang="da-DK" b="1" dirty="0" err="1" smtClean="0"/>
              <a:t>Pros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Searchable</a:t>
            </a:r>
            <a:r>
              <a:rPr lang="da-DK" dirty="0" smtClean="0"/>
              <a:t> database (</a:t>
            </a:r>
            <a:r>
              <a:rPr lang="da-DK" dirty="0" err="1" smtClean="0"/>
              <a:t>title</a:t>
            </a:r>
            <a:r>
              <a:rPr lang="da-DK" dirty="0" smtClean="0"/>
              <a:t>, date, type of decisions) </a:t>
            </a:r>
          </a:p>
          <a:p>
            <a:pPr lvl="1"/>
            <a:r>
              <a:rPr lang="da-DK" dirty="0" err="1" smtClean="0"/>
              <a:t>Judgments</a:t>
            </a:r>
            <a:r>
              <a:rPr lang="da-DK" dirty="0" smtClean="0"/>
              <a:t> in PDF and Word</a:t>
            </a:r>
          </a:p>
          <a:p>
            <a:pPr lvl="1"/>
            <a:r>
              <a:rPr lang="da-DK" dirty="0" err="1" smtClean="0"/>
              <a:t>Available</a:t>
            </a:r>
            <a:r>
              <a:rPr lang="da-DK" dirty="0" smtClean="0"/>
              <a:t> in Spanish and English</a:t>
            </a:r>
          </a:p>
          <a:p>
            <a:pPr marL="271462" lvl="1" indent="0">
              <a:buNone/>
            </a:pPr>
            <a:r>
              <a:rPr lang="sv-SE" b="1" dirty="0" err="1" smtClean="0"/>
              <a:t>Cons</a:t>
            </a:r>
            <a:r>
              <a:rPr lang="sv-SE" b="1" dirty="0" smtClean="0"/>
              <a:t>:</a:t>
            </a:r>
          </a:p>
          <a:p>
            <a:pPr lvl="1"/>
            <a:r>
              <a:rPr lang="sv-SE" dirty="0" err="1" smtClean="0"/>
              <a:t>Limited</a:t>
            </a:r>
            <a:r>
              <a:rPr lang="sv-SE" dirty="0" smtClean="0"/>
              <a:t> metadata, </a:t>
            </a:r>
            <a:r>
              <a:rPr lang="sv-SE" dirty="0" err="1" smtClean="0"/>
              <a:t>mostly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to be </a:t>
            </a:r>
            <a:r>
              <a:rPr lang="sv-SE" dirty="0" err="1" smtClean="0"/>
              <a:t>extracted</a:t>
            </a:r>
            <a:endParaRPr lang="sv-SE" dirty="0" smtClean="0"/>
          </a:p>
          <a:p>
            <a:pPr lvl="1"/>
            <a:r>
              <a:rPr lang="sv-SE" dirty="0" err="1" smtClean="0"/>
              <a:t>Incosistencies</a:t>
            </a:r>
            <a:endParaRPr lang="sv-SE" dirty="0" smtClean="0"/>
          </a:p>
          <a:p>
            <a:pPr lvl="1"/>
            <a:r>
              <a:rPr lang="sv-SE" dirty="0" smtClean="0"/>
              <a:t>Hard to </a:t>
            </a:r>
            <a:r>
              <a:rPr lang="sv-SE" dirty="0" err="1" smtClean="0"/>
              <a:t>link</a:t>
            </a:r>
            <a:r>
              <a:rPr lang="sv-SE" dirty="0" smtClean="0"/>
              <a:t> </a:t>
            </a:r>
            <a:r>
              <a:rPr lang="sv-SE" dirty="0" err="1" smtClean="0"/>
              <a:t>cases</a:t>
            </a:r>
            <a:r>
              <a:rPr lang="sv-SE" dirty="0" smtClean="0"/>
              <a:t> and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documents</a:t>
            </a:r>
            <a:endParaRPr lang="sv-SE" dirty="0" smtClean="0"/>
          </a:p>
          <a:p>
            <a:pPr lvl="1"/>
            <a:r>
              <a:rPr lang="sv-SE" dirty="0" smtClean="0"/>
              <a:t>No full text </a:t>
            </a:r>
            <a:r>
              <a:rPr lang="sv-SE" dirty="0" err="1" smtClean="0"/>
              <a:t>search</a:t>
            </a:r>
            <a:r>
              <a:rPr lang="sv-SE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Collecting</a:t>
            </a:r>
            <a:r>
              <a:rPr lang="sv-SE" dirty="0" smtClean="0"/>
              <a:t> data – The </a:t>
            </a:r>
            <a:r>
              <a:rPr lang="sv-SE" dirty="0" err="1" smtClean="0"/>
              <a:t>anatomy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Let’s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Kadi in text and </a:t>
            </a:r>
            <a:r>
              <a:rPr lang="sv-SE" dirty="0" err="1" smtClean="0"/>
              <a:t>title</a:t>
            </a:r>
            <a:r>
              <a:rPr lang="sv-SE" dirty="0" smtClean="0"/>
              <a:t> and </a:t>
            </a:r>
            <a:r>
              <a:rPr lang="sv-SE" dirty="0" err="1" smtClean="0"/>
              <a:t>court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Justice</a:t>
            </a:r>
            <a:r>
              <a:rPr lang="sv-SE" dirty="0"/>
              <a:t> (</a:t>
            </a:r>
            <a:r>
              <a:rPr lang="sv-SE" dirty="0">
                <a:hlinkClick r:id="rId3"/>
              </a:rPr>
              <a:t>http://</a:t>
            </a:r>
            <a:r>
              <a:rPr lang="sv-SE" dirty="0" smtClean="0">
                <a:hlinkClick r:id="rId3"/>
              </a:rPr>
              <a:t>bit.ly/2iMIx05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" y="2486457"/>
            <a:ext cx="7977196" cy="475950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409271" y="3459460"/>
            <a:ext cx="1768643" cy="806116"/>
          </a:xfrm>
          <a:prstGeom prst="wedgeRectCallout">
            <a:avLst>
              <a:gd name="adj1" fmla="val -109268"/>
              <a:gd name="adj2" fmla="val -12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</a:t>
            </a:r>
            <a:r>
              <a:rPr lang="sv-SE" dirty="0" err="1" smtClean="0"/>
              <a:t>address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6150884" y="5490587"/>
            <a:ext cx="1768643" cy="806116"/>
          </a:xfrm>
          <a:prstGeom prst="wedgeRectCallout">
            <a:avLst>
              <a:gd name="adj1" fmla="val -84778"/>
              <a:gd name="adj2" fmla="val 56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useful</a:t>
            </a:r>
            <a:r>
              <a:rPr lang="sv-SE" dirty="0" smtClean="0"/>
              <a:t> meta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1117673" y="5497187"/>
            <a:ext cx="1768643" cy="806116"/>
          </a:xfrm>
          <a:prstGeom prst="wedgeRectCallout">
            <a:avLst>
              <a:gd name="adj1" fmla="val 73725"/>
              <a:gd name="adj2" fmla="val 62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CELEX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3416614" y="5087529"/>
            <a:ext cx="1768643" cy="806116"/>
          </a:xfrm>
          <a:prstGeom prst="wedgeRectCallout">
            <a:avLst>
              <a:gd name="adj1" fmla="val -44642"/>
              <a:gd name="adj2" fmla="val 9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link</a:t>
            </a:r>
            <a:r>
              <a:rPr lang="sv-SE" dirty="0" smtClean="0"/>
              <a:t> to the 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Disecting</a:t>
            </a:r>
            <a:r>
              <a:rPr lang="en-US" dirty="0" smtClean="0"/>
              <a:t> the address 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http://</a:t>
            </a:r>
            <a:r>
              <a:rPr lang="en-GB" sz="1600" dirty="0" smtClean="0">
                <a:latin typeface="Consolas" panose="020B0609020204030204" pitchFamily="49" charset="0"/>
              </a:rPr>
              <a:t>eur-lex.europa.eu/search.html?typeOfCourtStatus=COURT_JUSTICE&amp;DB_TYPE_COURT=COURT_JUSTICE&amp;qid=1485255463974&amp;DTS_DOM=EU_LAW&amp;type=advanced&amp;typeOfActStatus=JUDGMENT&amp;lang=en&amp;page=1&amp;textScope0=ti-te&amp;DB_TYPE_OF_ACT=judgment&amp;CASE_LAW_SUMMARY=false&amp;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andText0=Kadi</a:t>
            </a:r>
            <a:r>
              <a:rPr lang="en-GB" sz="1600" dirty="0" smtClean="0">
                <a:latin typeface="Consolas" panose="020B0609020204030204" pitchFamily="49" charset="0"/>
              </a:rPr>
              <a:t>&amp;SUBDOM_INIT=EU_CASE_LAW&amp;DTS_SUBDOM=EU_CASE_LAW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+mj-lt"/>
              </a:rPr>
              <a:t>Weird incomprehensive string but…</a:t>
            </a:r>
          </a:p>
          <a:p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Kadi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+mj-lt"/>
              </a:rPr>
              <a:t>contains the search keyword!</a:t>
            </a:r>
          </a:p>
          <a:p>
            <a:r>
              <a:rPr lang="en-US" sz="1600" dirty="0" smtClean="0">
                <a:latin typeface="+mj-lt"/>
              </a:rPr>
              <a:t>Will it still work if we write something in double-quotes?</a:t>
            </a:r>
          </a:p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=“</a:t>
            </a:r>
            <a:r>
              <a:rPr lang="en-GB" sz="16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european</a:t>
            </a:r>
            <a:r>
              <a:rPr lang="en-GB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citizenship” </a:t>
            </a:r>
            <a:r>
              <a:rPr lang="en-US" sz="1600" dirty="0" smtClean="0"/>
              <a:t>or even </a:t>
            </a:r>
            <a:r>
              <a:rPr lang="en-US" sz="1600" dirty="0"/>
              <a:t>better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andText0=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%22european%20citizenship%22 </a:t>
            </a:r>
            <a:r>
              <a:rPr lang="en-US" sz="1600" dirty="0" smtClean="0"/>
              <a:t>will search for </a:t>
            </a:r>
            <a:r>
              <a:rPr lang="en-US" sz="1600" dirty="0" smtClean="0">
                <a:solidFill>
                  <a:schemeClr val="accent1"/>
                </a:solidFill>
              </a:rPr>
              <a:t>“</a:t>
            </a:r>
            <a:r>
              <a:rPr lang="en-US" sz="1600" dirty="0" err="1" smtClean="0">
                <a:solidFill>
                  <a:schemeClr val="accent1"/>
                </a:solidFill>
              </a:rPr>
              <a:t>european</a:t>
            </a:r>
            <a:r>
              <a:rPr lang="en-US" sz="1600" dirty="0" smtClean="0">
                <a:solidFill>
                  <a:schemeClr val="accent1"/>
                </a:solidFill>
              </a:rPr>
              <a:t> citizenship” </a:t>
            </a:r>
            <a:r>
              <a:rPr lang="en-US" sz="1600" dirty="0" smtClean="0"/>
              <a:t>!!!</a:t>
            </a:r>
          </a:p>
          <a:p>
            <a:r>
              <a:rPr lang="en-US" sz="1600" dirty="0" smtClean="0">
                <a:hlinkClick r:id="rId3"/>
              </a:rPr>
              <a:t>Proof</a:t>
            </a:r>
            <a:endParaRPr lang="en-US" sz="1600" dirty="0"/>
          </a:p>
          <a:p>
            <a:r>
              <a:rPr lang="en-US" sz="1600" b="1" dirty="0" smtClean="0">
                <a:latin typeface="+mj-lt"/>
              </a:rPr>
              <a:t>Idea: </a:t>
            </a:r>
            <a:r>
              <a:rPr lang="en-US" sz="1600" dirty="0" smtClean="0">
                <a:latin typeface="+mj-lt"/>
              </a:rPr>
              <a:t>We can write a program to search for us by fooling the addresses!</a:t>
            </a:r>
          </a:p>
          <a:p>
            <a:r>
              <a:rPr lang="en-US" sz="1600" dirty="0" smtClean="0">
                <a:latin typeface="+mj-lt"/>
              </a:rPr>
              <a:t>BUT we can do things without writing code!</a:t>
            </a:r>
            <a:endParaRPr lang="en-GB" sz="1600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</a:t>
            </a:r>
            <a:r>
              <a:rPr lang="sv-SE" dirty="0" err="1" smtClean="0"/>
              <a:t>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CELEX </a:t>
            </a:r>
            <a:r>
              <a:rPr lang="en-US" dirty="0" smtClean="0">
                <a:solidFill>
                  <a:schemeClr val="accent1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dirty="0"/>
              <a:t>is a unique identifier that </a:t>
            </a:r>
            <a:r>
              <a:rPr lang="en-US" dirty="0" smtClean="0">
                <a:solidFill>
                  <a:schemeClr val="accent1"/>
                </a:solidFill>
              </a:rPr>
              <a:t>identifies </a:t>
            </a:r>
            <a:r>
              <a:rPr lang="en-US" dirty="0">
                <a:solidFill>
                  <a:schemeClr val="accent1"/>
                </a:solidFill>
              </a:rPr>
              <a:t>every document of the </a:t>
            </a:r>
            <a:r>
              <a:rPr lang="en-US" dirty="0" smtClean="0">
                <a:solidFill>
                  <a:schemeClr val="accent1"/>
                </a:solidFill>
              </a:rPr>
              <a:t>EU</a:t>
            </a:r>
            <a:r>
              <a:rPr lang="en-US" dirty="0" smtClean="0"/>
              <a:t> </a:t>
            </a:r>
            <a:r>
              <a:rPr lang="en-US" dirty="0"/>
              <a:t>including Treaties, Legislation and case law</a:t>
            </a:r>
            <a:r>
              <a:rPr lang="en-US" dirty="0" smtClean="0"/>
              <a:t>.</a:t>
            </a:r>
          </a:p>
          <a:p>
            <a:r>
              <a:rPr lang="sv-SE" dirty="0" smtClean="0"/>
              <a:t>For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law</a:t>
            </a:r>
            <a:r>
              <a:rPr lang="sv-SE" dirty="0" smtClean="0"/>
              <a:t> it </a:t>
            </a:r>
            <a:r>
              <a:rPr lang="sv-SE" dirty="0" err="1" smtClean="0"/>
              <a:t>encodes</a:t>
            </a:r>
            <a:r>
              <a:rPr lang="sv-SE" dirty="0" smtClean="0"/>
              <a:t> the </a:t>
            </a:r>
            <a:r>
              <a:rPr lang="sv-SE" dirty="0" err="1" smtClean="0"/>
              <a:t>case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r>
              <a:rPr lang="sv-SE" dirty="0" smtClean="0"/>
              <a:t> / </a:t>
            </a:r>
            <a:r>
              <a:rPr lang="sv-SE" dirty="0" err="1" smtClean="0"/>
              <a:t>year</a:t>
            </a:r>
            <a:endParaRPr lang="en-GB" dirty="0" smtClean="0"/>
          </a:p>
          <a:p>
            <a:pPr lvl="1"/>
            <a:r>
              <a:rPr lang="en-US" dirty="0" smtClean="0"/>
              <a:t>61964CJ0006 is case C-6/64, i.e. Costa v Enel</a:t>
            </a:r>
          </a:p>
          <a:p>
            <a:r>
              <a:rPr lang="en-US" dirty="0" smtClean="0"/>
              <a:t>CELEX is </a:t>
            </a:r>
            <a:r>
              <a:rPr lang="en-US" dirty="0" smtClean="0">
                <a:solidFill>
                  <a:schemeClr val="accent1"/>
                </a:solidFill>
              </a:rPr>
              <a:t>our best friend </a:t>
            </a:r>
            <a:r>
              <a:rPr lang="en-US" dirty="0" smtClean="0"/>
              <a:t>for data collection and data analysis!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CELEX and </a:t>
            </a:r>
            <a:r>
              <a:rPr lang="sv-SE" dirty="0" err="1" smtClean="0"/>
              <a:t>direct</a:t>
            </a:r>
            <a:r>
              <a:rPr lang="sv-SE" dirty="0" smtClean="0"/>
              <a:t> access to </a:t>
            </a:r>
            <a:r>
              <a:rPr lang="sv-SE" dirty="0" err="1" smtClean="0"/>
              <a:t>judgment</a:t>
            </a:r>
            <a:r>
              <a:rPr lang="sv-SE" dirty="0" smtClean="0"/>
              <a:t>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Address of the text of Costa: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hlinkClick r:id="rId3"/>
              </a:rPr>
              <a:t>http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://eur-lex.europa.eu/legal-content/EN/TXT/HTML/?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uri=CELEX:61964CJ0006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NB</a:t>
            </a:r>
            <a:r>
              <a:rPr lang="en-US" dirty="0"/>
              <a:t>: CELEX is at the last part!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substitute on the last part the CELEX of </a:t>
            </a:r>
            <a:r>
              <a:rPr lang="en-US" dirty="0" err="1"/>
              <a:t>Kadi</a:t>
            </a:r>
            <a:r>
              <a:rPr lang="en-US" dirty="0"/>
              <a:t> 62005CJ0402 do we get the </a:t>
            </a:r>
            <a:r>
              <a:rPr lang="en-US" dirty="0" err="1"/>
              <a:t>Kadi</a:t>
            </a:r>
            <a:r>
              <a:rPr lang="en-US" dirty="0"/>
              <a:t> judgment?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Strategy</a:t>
            </a:r>
            <a:r>
              <a:rPr lang="sv-SE" dirty="0" smtClean="0"/>
              <a:t> to </a:t>
            </a:r>
            <a:r>
              <a:rPr lang="sv-SE" dirty="0" err="1" smtClean="0"/>
              <a:t>collect</a:t>
            </a:r>
            <a:r>
              <a:rPr lang="sv-SE" dirty="0" smtClean="0"/>
              <a:t> </a:t>
            </a:r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judgments</a:t>
            </a:r>
            <a:r>
              <a:rPr lang="sv-SE" dirty="0" smtClean="0"/>
              <a:t> from EUR-Lex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Submit</a:t>
            </a:r>
            <a:r>
              <a:rPr lang="sv-SE" dirty="0" smtClean="0"/>
              <a:t> a </a:t>
            </a:r>
            <a:r>
              <a:rPr lang="sv-SE" dirty="0" err="1" smtClean="0"/>
              <a:t>query</a:t>
            </a:r>
            <a:r>
              <a:rPr lang="sv-SE" dirty="0" smtClean="0"/>
              <a:t> to EUR-Lex, </a:t>
            </a:r>
            <a:r>
              <a:rPr lang="sv-SE" dirty="0" err="1" smtClean="0"/>
              <a:t>e.g</a:t>
            </a:r>
            <a:r>
              <a:rPr lang="sv-SE" dirty="0" smtClean="0"/>
              <a:t>. all </a:t>
            </a:r>
            <a:r>
              <a:rPr lang="sv-SE" dirty="0" err="1" smtClean="0">
                <a:solidFill>
                  <a:schemeClr val="accent1"/>
                </a:solidFill>
              </a:rPr>
              <a:t>judgments</a:t>
            </a:r>
            <a:r>
              <a:rPr lang="sv-SE" dirty="0" smtClean="0">
                <a:solidFill>
                  <a:schemeClr val="accent1"/>
                </a:solidFill>
              </a:rPr>
              <a:t> from a period</a:t>
            </a:r>
            <a:r>
              <a:rPr lang="sv-SE" dirty="0" smtClean="0"/>
              <a:t>, </a:t>
            </a:r>
            <a:r>
              <a:rPr lang="sv-SE" dirty="0" err="1" smtClean="0">
                <a:solidFill>
                  <a:schemeClr val="accent1"/>
                </a:solidFill>
              </a:rPr>
              <a:t>judments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containing</a:t>
            </a:r>
            <a:r>
              <a:rPr lang="sv-SE" dirty="0" smtClean="0">
                <a:solidFill>
                  <a:schemeClr val="accent1"/>
                </a:solidFill>
              </a:rPr>
              <a:t> a </a:t>
            </a:r>
            <a:r>
              <a:rPr lang="sv-SE" dirty="0" err="1" smtClean="0">
                <a:solidFill>
                  <a:schemeClr val="accent1"/>
                </a:solidFill>
              </a:rPr>
              <a:t>phrase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Collect</a:t>
            </a:r>
            <a:r>
              <a:rPr lang="sv-SE" dirty="0" smtClean="0"/>
              <a:t> all the CELEX </a:t>
            </a:r>
            <a:r>
              <a:rPr lang="sv-SE" dirty="0" err="1" smtClean="0"/>
              <a:t>numbers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texts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Find</a:t>
            </a:r>
            <a:r>
              <a:rPr lang="sv-SE" dirty="0" smtClean="0"/>
              <a:t> a </a:t>
            </a:r>
            <a:r>
              <a:rPr lang="sv-SE" dirty="0" err="1" smtClean="0"/>
              <a:t>way</a:t>
            </a:r>
            <a:r>
              <a:rPr lang="sv-SE" dirty="0" smtClean="0"/>
              <a:t> to </a:t>
            </a:r>
            <a:r>
              <a:rPr lang="sv-SE" dirty="0" err="1" smtClean="0"/>
              <a:t>download</a:t>
            </a:r>
            <a:r>
              <a:rPr lang="sv-SE" dirty="0" smtClean="0"/>
              <a:t> the HTML texts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github.com/ypanagis/GEM-Stones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2052445"/>
            <a:ext cx="5277587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/>
          <p:cNvSpPr/>
          <p:nvPr/>
        </p:nvSpPr>
        <p:spPr>
          <a:xfrm>
            <a:off x="5157627" y="4191856"/>
            <a:ext cx="1448656" cy="4315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9575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Querying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 smtClean="0"/>
              <a:t>Through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interface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modifying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address</a:t>
            </a:r>
            <a:r>
              <a:rPr lang="sv-SE" dirty="0" smtClean="0"/>
              <a:t> </a:t>
            </a:r>
            <a:r>
              <a:rPr lang="sv-SE" dirty="0" smtClean="0"/>
              <a:t>and </a:t>
            </a:r>
            <a:r>
              <a:rPr lang="sv-SE" dirty="0" err="1" smtClean="0"/>
              <a:t>run</a:t>
            </a:r>
            <a:r>
              <a:rPr lang="sv-SE" dirty="0" smtClean="0"/>
              <a:t> the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a script (program)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smtClean="0"/>
              <a:t>By </a:t>
            </a:r>
            <a:r>
              <a:rPr lang="sv-SE" dirty="0" err="1" smtClean="0"/>
              <a:t>using</a:t>
            </a:r>
            <a:r>
              <a:rPr lang="sv-SE" dirty="0" smtClean="0"/>
              <a:t> the XML webservice </a:t>
            </a:r>
            <a:r>
              <a:rPr lang="sv-SE" dirty="0" err="1" smtClean="0"/>
              <a:t>of</a:t>
            </a:r>
            <a:r>
              <a:rPr lang="sv-SE" dirty="0" smtClean="0"/>
              <a:t>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992311" y="3429000"/>
            <a:ext cx="2562727" cy="3705742"/>
            <a:chOff x="5992311" y="3429000"/>
            <a:chExt cx="2562727" cy="3705742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67" y="3429000"/>
              <a:ext cx="2381582" cy="3705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92311" y="5943600"/>
              <a:ext cx="2562727" cy="3597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38463" y="39944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 2 and 3 may require some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CELEX numbers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all results (max. 100)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Scrape them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Chrome </a:t>
            </a:r>
            <a:r>
              <a:rPr lang="en-US" dirty="0" err="1" smtClean="0"/>
              <a:t>WebScraper</a:t>
            </a:r>
            <a:r>
              <a:rPr lang="en-US" dirty="0"/>
              <a:t> (http://webscraper.io/) or </a:t>
            </a:r>
            <a:r>
              <a:rPr lang="en-US" dirty="0" smtClean="0"/>
              <a:t>similar</a:t>
            </a:r>
          </a:p>
          <a:p>
            <a:pPr marL="778668" lvl="1" indent="-514350">
              <a:buFont typeface="+mj-lt"/>
              <a:buAutoNum type="romanLcPeriod"/>
            </a:pPr>
            <a:r>
              <a:rPr lang="en-US" dirty="0" smtClean="0"/>
              <a:t>Custom scraping script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057400"/>
            <a:ext cx="2540929" cy="1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have you been collecting your texts?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9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judgments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the exact addresses</a:t>
            </a:r>
          </a:p>
          <a:p>
            <a:r>
              <a:rPr lang="en-US" dirty="0" smtClean="0"/>
              <a:t>Use the CELEX + URL trick on each CELEX and save all the URLs to download in a single file</a:t>
            </a:r>
          </a:p>
          <a:p>
            <a:r>
              <a:rPr lang="en-US" dirty="0" smtClean="0"/>
              <a:t>Write a program to loop over the URLs and get the files, OR</a:t>
            </a: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/>
                </a:solidFill>
              </a:rPr>
              <a:t>HTTrack</a:t>
            </a:r>
            <a:r>
              <a:rPr lang="en-US" b="1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Use the Mozilla Firefox extension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DownThemAll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http://downthemall.net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crash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is offering a lot of data but often in forms we cannot use very </a:t>
            </a:r>
            <a:r>
              <a:rPr lang="en-US" dirty="0" smtClean="0"/>
              <a:t>easily organize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Instead of: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scraping is the process to extract all the data that we need from sources available on the WWW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 descr="Jurisprudence finder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39869" r="24868" b="50483"/>
          <a:stretch/>
        </p:blipFill>
        <p:spPr>
          <a:xfrm>
            <a:off x="873643" y="2622885"/>
            <a:ext cx="6806567" cy="685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611"/>
              </p:ext>
            </p:extLst>
          </p:nvPr>
        </p:nvGraphicFramePr>
        <p:xfrm>
          <a:off x="1228926" y="4296445"/>
          <a:ext cx="6096000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79308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99050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61091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31370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Respondent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smtClean="0"/>
                        <a:t>San Miguel Sosa et al. v. 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20/12/2016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what you see </a:t>
            </a:r>
            <a:r>
              <a:rPr lang="en-US" dirty="0" smtClean="0"/>
              <a:t>actually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50235"/>
            <a:ext cx="7967663" cy="46681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" r="11042" b="5185"/>
          <a:stretch/>
        </p:blipFill>
        <p:spPr>
          <a:xfrm>
            <a:off x="587375" y="1484313"/>
            <a:ext cx="7860898" cy="518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892" y="5143500"/>
            <a:ext cx="2110154" cy="15232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ular Callout 8"/>
          <p:cNvSpPr/>
          <p:nvPr/>
        </p:nvSpPr>
        <p:spPr>
          <a:xfrm>
            <a:off x="131885" y="4510454"/>
            <a:ext cx="808892" cy="501161"/>
          </a:xfrm>
          <a:prstGeom prst="wedgeRectCallout">
            <a:avLst>
              <a:gd name="adj1" fmla="val 79167"/>
              <a:gd name="adj2" fmla="val 5924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HTML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35694" y="3513762"/>
            <a:ext cx="352403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Scraping:</a:t>
            </a:r>
          </a:p>
          <a:p>
            <a:r>
              <a:rPr lang="en-US" dirty="0" smtClean="0"/>
              <a:t>We need a way to extract those bits as we visit the 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the content is organized in webpages is hierarchical</a:t>
            </a:r>
          </a:p>
          <a:p>
            <a:r>
              <a:rPr lang="en-US" dirty="0" smtClean="0"/>
              <a:t>There are commands to navigate in the hierarchy and isolate certain information</a:t>
            </a:r>
          </a:p>
          <a:p>
            <a:r>
              <a:rPr lang="en-US" dirty="0" err="1" smtClean="0"/>
              <a:t>Xpath</a:t>
            </a:r>
            <a:r>
              <a:rPr lang="en-US" dirty="0" smtClean="0"/>
              <a:t> and JQuery/</a:t>
            </a:r>
            <a:r>
              <a:rPr lang="en-US" dirty="0" err="1" smtClean="0"/>
              <a:t>Css</a:t>
            </a:r>
            <a:r>
              <a:rPr lang="en-US" dirty="0" smtClean="0"/>
              <a:t> selectors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 NEED TO WRITE YOURSELVES</a:t>
            </a:r>
          </a:p>
          <a:p>
            <a:r>
              <a:rPr lang="en-US" dirty="0" smtClean="0"/>
              <a:t>Chrome extensions </a:t>
            </a:r>
            <a:r>
              <a:rPr lang="en-US" dirty="0" err="1" smtClean="0">
                <a:solidFill>
                  <a:srgbClr val="C00000"/>
                </a:solidFill>
              </a:rPr>
              <a:t>SelectorGadget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C00000"/>
                </a:solidFill>
              </a:rPr>
              <a:t> Scraper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Opened </a:t>
            </a:r>
            <a:r>
              <a:rPr lang="en-US" dirty="0" err="1" smtClean="0">
                <a:solidFill>
                  <a:schemeClr val="accent1"/>
                </a:solidFill>
              </a:rPr>
              <a:t>SelectorGadget</a:t>
            </a:r>
            <a:r>
              <a:rPr lang="en-US" dirty="0" smtClean="0"/>
              <a:t> on the results of EUR-Lex and clicked once on one CELEX number and then on the yellow areas that we don’t want to include</a:t>
            </a:r>
          </a:p>
          <a:p>
            <a:r>
              <a:rPr lang="en-US" dirty="0" smtClean="0"/>
              <a:t>We then get a screen similar to that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7" y="3188137"/>
            <a:ext cx="5646346" cy="326597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376078" y="5337317"/>
            <a:ext cx="2506894" cy="477856"/>
          </a:xfrm>
          <a:prstGeom prst="wedgeRectCallout">
            <a:avLst>
              <a:gd name="adj1" fmla="val -96243"/>
              <a:gd name="adj2" fmla="val 129152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Selector: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  <a:r>
              <a:rPr lang="en-US" dirty="0" err="1" smtClean="0">
                <a:solidFill>
                  <a:schemeClr val="tx1"/>
                </a:solidFill>
              </a:rPr>
              <a:t>directTextAccess+li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Right </a:t>
            </a:r>
            <a:r>
              <a:rPr lang="en-US" dirty="0" smtClean="0">
                <a:solidFill>
                  <a:schemeClr val="accent1"/>
                </a:solidFill>
              </a:rPr>
              <a:t>click </a:t>
            </a:r>
            <a:r>
              <a:rPr lang="en-US" dirty="0" smtClean="0"/>
              <a:t>again on a CELEX number and select </a:t>
            </a:r>
            <a:r>
              <a:rPr lang="en-US" dirty="0" smtClean="0">
                <a:solidFill>
                  <a:schemeClr val="accent1"/>
                </a:solidFill>
              </a:rPr>
              <a:t>Scrape similar </a:t>
            </a:r>
            <a:r>
              <a:rPr lang="en-US" dirty="0" smtClean="0"/>
              <a:t>from the menu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screen opens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49" y="3419790"/>
            <a:ext cx="6611527" cy="274664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538" y="4109663"/>
            <a:ext cx="1530849" cy="534256"/>
          </a:xfrm>
          <a:prstGeom prst="wedgeRectCallout">
            <a:avLst>
              <a:gd name="adj1" fmla="val 69771"/>
              <a:gd name="adj2" fmla="val 6731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1. Select jQuery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2733961" y="3606230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Paste the selector</a:t>
            </a:r>
            <a:endParaRPr lang="en-GB" dirty="0"/>
          </a:p>
        </p:txBody>
      </p:sp>
      <p:sp>
        <p:nvSpPr>
          <p:cNvPr id="11" name="Rectangular Callout 10"/>
          <p:cNvSpPr/>
          <p:nvPr/>
        </p:nvSpPr>
        <p:spPr>
          <a:xfrm>
            <a:off x="3309314" y="5106256"/>
            <a:ext cx="1530849" cy="534256"/>
          </a:xfrm>
          <a:prstGeom prst="wedgeRectCallout">
            <a:avLst>
              <a:gd name="adj1" fmla="val -17477"/>
              <a:gd name="adj2" fmla="val 79808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3. Press scrape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selection and scraping demo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Voila!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75380"/>
            <a:ext cx="7293764" cy="303007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643920" y="5373383"/>
            <a:ext cx="3237220" cy="929919"/>
          </a:xfrm>
          <a:prstGeom prst="wedgeRectCallout">
            <a:avLst>
              <a:gd name="adj1" fmla="val -7326"/>
              <a:gd name="adj2" fmla="val -86325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If we press Copy to clipboard we can paste the CELEX numbers to Excel!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643" y="5548045"/>
            <a:ext cx="290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to the results page, move to page 2, 3, etc. and press </a:t>
            </a:r>
            <a:r>
              <a:rPr lang="en-US" b="1" dirty="0" smtClean="0">
                <a:solidFill>
                  <a:schemeClr val="accent1"/>
                </a:solidFill>
              </a:rPr>
              <a:t>Scrape</a:t>
            </a:r>
            <a:r>
              <a:rPr lang="en-US" dirty="0" smtClean="0"/>
              <a:t> each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expert at </a:t>
            </a:r>
            <a:r>
              <a:rPr lang="en-US" dirty="0" err="1" smtClean="0"/>
              <a:t>iCourts</a:t>
            </a:r>
            <a:r>
              <a:rPr lang="en-US" dirty="0" smtClean="0"/>
              <a:t>, Centre of Excellence for International Courts, Univ. of Copenhagen</a:t>
            </a:r>
          </a:p>
          <a:p>
            <a:r>
              <a:rPr lang="en-US" dirty="0" smtClean="0"/>
              <a:t>PhD in Computer Science, 2006, Univ. of </a:t>
            </a:r>
            <a:r>
              <a:rPr lang="en-US" dirty="0" err="1" smtClean="0"/>
              <a:t>Patras</a:t>
            </a:r>
            <a:r>
              <a:rPr lang="en-US" dirty="0" smtClean="0"/>
              <a:t>, Greece</a:t>
            </a:r>
          </a:p>
          <a:p>
            <a:r>
              <a:rPr lang="en-US" dirty="0" smtClean="0"/>
              <a:t>At the </a:t>
            </a:r>
            <a:r>
              <a:rPr lang="en-US" dirty="0" err="1" smtClean="0"/>
              <a:t>iCourts</a:t>
            </a:r>
            <a:r>
              <a:rPr lang="en-US" dirty="0" smtClean="0"/>
              <a:t>, since 2013</a:t>
            </a:r>
          </a:p>
          <a:p>
            <a:pPr marL="0" indent="0">
              <a:buNone/>
            </a:pPr>
            <a:r>
              <a:rPr lang="en-US" b="1" dirty="0" smtClean="0"/>
              <a:t>Interests: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Databases and software development</a:t>
            </a:r>
          </a:p>
          <a:p>
            <a:r>
              <a:rPr lang="en-US" dirty="0" smtClean="0"/>
              <a:t>Network analysis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scrape or </a:t>
            </a:r>
          </a:p>
          <a:p>
            <a:r>
              <a:rPr lang="en-US" dirty="0" smtClean="0"/>
              <a:t>for the more advanced EUR-Lex offers XML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eur-lex.europa.eu/legal-content/EN/TXT/XML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/?</a:t>
            </a:r>
            <a:r>
              <a:rPr lang="en-GB" sz="1400" dirty="0" smtClean="0">
                <a:latin typeface="Consolas" panose="020B0609020204030204" pitchFamily="49" charset="0"/>
                <a:hlinkClick r:id="rId3"/>
              </a:rPr>
              <a:t>uri=CELEX:62015CJ0344</a:t>
            </a:r>
            <a:endParaRPr lang="en-GB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1" y="3136045"/>
            <a:ext cx="6449325" cy="260068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854539" y="5116983"/>
            <a:ext cx="3154167" cy="770562"/>
          </a:xfrm>
          <a:prstGeom prst="wedgeRectCallout">
            <a:avLst>
              <a:gd name="adj1" fmla="val -97489"/>
              <a:gd name="adj2" fmla="val -47737"/>
            </a:avLst>
          </a:prstGeom>
          <a:solidFill>
            <a:srgbClr val="C0000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Judge rapporteur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70643" y="2527443"/>
            <a:ext cx="493159" cy="32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for all courts/organizations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chemeClr val="accent1"/>
                </a:solidFill>
              </a:rPr>
              <a:t>which documents</a:t>
            </a:r>
            <a:r>
              <a:rPr lang="en-US" dirty="0" smtClean="0"/>
              <a:t> you need (decisions, categories, dates, etc.) </a:t>
            </a:r>
          </a:p>
          <a:p>
            <a:r>
              <a:rPr lang="en-US" dirty="0" smtClean="0"/>
              <a:t>Check if you can </a:t>
            </a:r>
            <a:r>
              <a:rPr lang="en-US" b="1" dirty="0" smtClean="0">
                <a:solidFill>
                  <a:schemeClr val="accent1"/>
                </a:solidFill>
              </a:rPr>
              <a:t>get all data </a:t>
            </a:r>
            <a:r>
              <a:rPr lang="en-US" dirty="0" smtClean="0"/>
              <a:t>somehow</a:t>
            </a:r>
          </a:p>
          <a:p>
            <a:r>
              <a:rPr lang="en-US" dirty="0" smtClean="0"/>
              <a:t>If there is a search engine:</a:t>
            </a:r>
          </a:p>
          <a:p>
            <a:pPr lvl="1"/>
            <a:r>
              <a:rPr lang="en-US" dirty="0" smtClean="0"/>
              <a:t>try to fool it to bring you all the data you need</a:t>
            </a:r>
          </a:p>
          <a:p>
            <a:pPr lvl="1"/>
            <a:r>
              <a:rPr lang="en-US" dirty="0" smtClean="0"/>
              <a:t>get them in small chunks</a:t>
            </a:r>
          </a:p>
          <a:p>
            <a:pPr lvl="1"/>
            <a:r>
              <a:rPr lang="en-US" dirty="0" smtClean="0"/>
              <a:t>scrape what you need + download</a:t>
            </a:r>
          </a:p>
          <a:p>
            <a:pPr marL="271462" lvl="1" indent="0">
              <a:buNone/>
            </a:pPr>
            <a:endParaRPr lang="en-US" dirty="0" smtClean="0"/>
          </a:p>
          <a:p>
            <a:r>
              <a:rPr lang="en-US" dirty="0" smtClean="0"/>
              <a:t>You can go very far </a:t>
            </a:r>
            <a:r>
              <a:rPr lang="en-US" b="1" dirty="0" smtClean="0">
                <a:solidFill>
                  <a:schemeClr val="accent1"/>
                </a:solidFill>
              </a:rPr>
              <a:t>without writing scripts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HTTrack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(Standalone application)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r>
              <a:rPr lang="en-US" dirty="0" smtClean="0"/>
              <a:t> (Firefox)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Scraper</a:t>
            </a:r>
            <a:r>
              <a:rPr lang="en-US" dirty="0" smtClean="0"/>
              <a:t> (Chrome)</a:t>
            </a:r>
          </a:p>
          <a:p>
            <a:pPr lvl="1"/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other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www.worldtradelaw.net/databases/wtopanels.php</a:t>
            </a:r>
            <a:endParaRPr lang="en-GB" dirty="0" smtClean="0"/>
          </a:p>
          <a:p>
            <a:r>
              <a:rPr lang="en-US" dirty="0" err="1" smtClean="0"/>
              <a:t>Copytables</a:t>
            </a:r>
            <a:r>
              <a:rPr lang="en-US" dirty="0" smtClean="0"/>
              <a:t> Chrome plugin</a:t>
            </a:r>
          </a:p>
          <a:p>
            <a:r>
              <a:rPr lang="en-US" dirty="0" smtClean="0"/>
              <a:t>Copy the table and paste it into Excel!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75" t="16667" r="17983" b="11130"/>
          <a:stretch/>
        </p:blipFill>
        <p:spPr>
          <a:xfrm>
            <a:off x="1110319" y="2999874"/>
            <a:ext cx="6349657" cy="3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</a:t>
            </a:r>
            <a:r>
              <a:rPr lang="en-US" dirty="0" smtClean="0"/>
              <a:t>sites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7375" y="1363579"/>
            <a:ext cx="777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ICTY, getting all texts from the </a:t>
            </a:r>
            <a:r>
              <a:rPr lang="en-US" dirty="0" err="1" smtClean="0">
                <a:hlinkClick r:id="rId3"/>
              </a:rPr>
              <a:t>Erdemovic</a:t>
            </a:r>
            <a:r>
              <a:rPr lang="en-US" dirty="0" smtClean="0">
                <a:hlinkClick r:id="rId3"/>
              </a:rPr>
              <a:t> case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</a:t>
            </a:r>
            <a:r>
              <a:rPr lang="en-US" dirty="0" err="1" smtClean="0">
                <a:solidFill>
                  <a:schemeClr val="accent1"/>
                </a:solidFill>
              </a:rPr>
              <a:t>DownThemAll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metadata are more difficult to get</a:t>
            </a:r>
            <a:endParaRPr lang="en-GB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2" y="2286909"/>
            <a:ext cx="6343797" cy="4017054"/>
          </a:xfrm>
        </p:spPr>
      </p:pic>
      <p:sp>
        <p:nvSpPr>
          <p:cNvPr id="8" name="Oval 7"/>
          <p:cNvSpPr/>
          <p:nvPr/>
        </p:nvSpPr>
        <p:spPr>
          <a:xfrm>
            <a:off x="5167901" y="5095982"/>
            <a:ext cx="380144" cy="26712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10" name="Oval 9"/>
          <p:cNvSpPr/>
          <p:nvPr/>
        </p:nvSpPr>
        <p:spPr>
          <a:xfrm>
            <a:off x="6750121" y="4284324"/>
            <a:ext cx="1140431" cy="4726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4050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</a:t>
            </a:r>
            <a:r>
              <a:rPr lang="en-US" dirty="0" smtClean="0"/>
              <a:t>preprocessing</a:t>
            </a:r>
            <a:endParaRPr lang="en-US" dirty="0" smtClean="0"/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6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times we need a combination of textual data with our metadata to conduct an analysis</a:t>
            </a:r>
          </a:p>
          <a:p>
            <a:pPr marL="271462" lvl="1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the average frequency of a word has changed per year</a:t>
            </a:r>
          </a:p>
          <a:p>
            <a:pPr lvl="1"/>
            <a:r>
              <a:rPr lang="en-US" dirty="0" smtClean="0"/>
              <a:t>Do we observe a correlation of a word with judgments of a certain category?</a:t>
            </a:r>
            <a:endParaRPr lang="en-US" dirty="0"/>
          </a:p>
          <a:p>
            <a:r>
              <a:rPr lang="en-US" dirty="0" smtClean="0"/>
              <a:t>Ergo: we need to establish a correspondence between texts and metadata</a:t>
            </a:r>
          </a:p>
          <a:p>
            <a:r>
              <a:rPr lang="en-US" dirty="0" smtClean="0"/>
              <a:t>Two methods:</a:t>
            </a:r>
          </a:p>
          <a:p>
            <a:pPr lvl="1"/>
            <a:r>
              <a:rPr lang="en-US" dirty="0" smtClean="0"/>
              <a:t>Store the text in the same dataset</a:t>
            </a:r>
          </a:p>
          <a:p>
            <a:pPr lvl="1"/>
            <a:r>
              <a:rPr lang="en-US" dirty="0" smtClean="0"/>
              <a:t>Keep the texts in your hard drive but store the path in the dataset</a:t>
            </a:r>
          </a:p>
          <a:p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in the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in one place</a:t>
            </a:r>
          </a:p>
          <a:p>
            <a:pPr lvl="1"/>
            <a:r>
              <a:rPr lang="en-US" dirty="0" smtClean="0"/>
              <a:t>Easier to control and search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Size: Dataset can become very large (10 years of ECHR are easily 300MB)</a:t>
            </a:r>
          </a:p>
          <a:p>
            <a:pPr lvl="1"/>
            <a:r>
              <a:rPr lang="en-US" dirty="0" smtClean="0"/>
              <a:t>Readability: You cannot easily read the text itself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separately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Small size of the dataset</a:t>
            </a:r>
          </a:p>
          <a:p>
            <a:pPr lvl="1"/>
            <a:r>
              <a:rPr lang="en-US" dirty="0" smtClean="0"/>
              <a:t>Readability: Texts are files you can open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effort is required to slice the dataset together with the texts</a:t>
            </a:r>
          </a:p>
          <a:p>
            <a:pPr lvl="1"/>
            <a:r>
              <a:rPr lang="en-US" dirty="0" smtClean="0"/>
              <a:t>Text search is tricky</a:t>
            </a:r>
          </a:p>
          <a:p>
            <a:pPr lvl="1"/>
            <a:endParaRPr lang="en-US" dirty="0"/>
          </a:p>
          <a:p>
            <a:pPr marL="271462" lvl="1" indent="0">
              <a:buNone/>
            </a:pPr>
            <a:r>
              <a:rPr lang="en-US" b="1" dirty="0" smtClean="0"/>
              <a:t>Suggestion: </a:t>
            </a:r>
            <a:r>
              <a:rPr lang="en-US" dirty="0" smtClean="0"/>
              <a:t>store in the dataset when you have relatively few texts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870" y="5274066"/>
            <a:ext cx="851707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271462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the </a:t>
            </a:r>
            <a:r>
              <a:rPr lang="en-US" b="1" dirty="0" smtClean="0">
                <a:solidFill>
                  <a:schemeClr val="bg1"/>
                </a:solidFill>
              </a:rPr>
              <a:t>tech-savvy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71462" lvl="1" indent="0">
              <a:buNone/>
            </a:pPr>
            <a:r>
              <a:rPr lang="en-US" dirty="0">
                <a:solidFill>
                  <a:schemeClr val="bg1"/>
                </a:solidFill>
              </a:rPr>
              <a:t>You can always use full-text search in a database engine (e.g. MySQL,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, Elastic Search) and combine </a:t>
            </a:r>
            <a:r>
              <a:rPr lang="en-US" dirty="0" smtClean="0">
                <a:solidFill>
                  <a:schemeClr val="bg1"/>
                </a:solidFill>
              </a:rPr>
              <a:t>both approaches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Filenames should make sense and link to the metadata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Commission.v.Denmark.html </a:t>
            </a:r>
            <a:r>
              <a:rPr lang="en-US" dirty="0" smtClean="0"/>
              <a:t>doesn’t tell us </a:t>
            </a:r>
            <a:r>
              <a:rPr lang="en-US" dirty="0"/>
              <a:t>much whereas </a:t>
            </a:r>
            <a:r>
              <a:rPr lang="en-US" dirty="0" smtClean="0">
                <a:solidFill>
                  <a:schemeClr val="accent1"/>
                </a:solidFill>
              </a:rPr>
              <a:t>61964CJ0006.html</a:t>
            </a:r>
            <a:r>
              <a:rPr lang="en-US" dirty="0" smtClean="0"/>
              <a:t> can tell us this is the Costa case.</a:t>
            </a:r>
          </a:p>
          <a:p>
            <a:pPr lvl="1"/>
            <a:r>
              <a:rPr lang="en-US" dirty="0" smtClean="0"/>
              <a:t>Use some id or code where possible for the filename</a:t>
            </a:r>
          </a:p>
          <a:p>
            <a:r>
              <a:rPr lang="en-US" dirty="0" smtClean="0"/>
              <a:t>Multiple decisions for the same case</a:t>
            </a:r>
          </a:p>
          <a:p>
            <a:pPr lvl="1"/>
            <a:r>
              <a:rPr lang="en-US" dirty="0" smtClean="0"/>
              <a:t>Possible due to language versions, multiple decisions of the same case, etc.</a:t>
            </a:r>
          </a:p>
          <a:p>
            <a:pPr lvl="1"/>
            <a:r>
              <a:rPr lang="en-US" dirty="0" smtClean="0"/>
              <a:t>Organize either by </a:t>
            </a:r>
            <a:r>
              <a:rPr lang="en-US" dirty="0" smtClean="0">
                <a:solidFill>
                  <a:schemeClr val="accent1"/>
                </a:solidFill>
              </a:rPr>
              <a:t>encoding extra info in the filename </a:t>
            </a:r>
            <a:r>
              <a:rPr lang="en-US" dirty="0" smtClean="0"/>
              <a:t>or 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chemeClr val="accent1"/>
                </a:solidFill>
              </a:rPr>
              <a:t>separate directories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146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 some cases the organization has a different id per document (ECLI or document id in HUDOC)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29" y="4876587"/>
            <a:ext cx="2357444" cy="11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or would you construct your dataset in the case you have many documents from the same case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Established in 2012 from a </a:t>
            </a:r>
            <a:r>
              <a:rPr lang="en-US" dirty="0" err="1" smtClean="0"/>
              <a:t>Grundforskningsfond’s</a:t>
            </a:r>
            <a:r>
              <a:rPr lang="en-US" dirty="0" smtClean="0"/>
              <a:t> grant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28 people </a:t>
            </a:r>
            <a:r>
              <a:rPr lang="en-US" dirty="0" smtClean="0"/>
              <a:t>with different educational and national backgrounds</a:t>
            </a:r>
          </a:p>
          <a:p>
            <a:r>
              <a:rPr lang="en-US" dirty="0" smtClean="0"/>
              <a:t>What </a:t>
            </a:r>
            <a:r>
              <a:rPr lang="en-US" dirty="0"/>
              <a:t>role international courts </a:t>
            </a:r>
            <a:r>
              <a:rPr lang="en-US" dirty="0" smtClean="0"/>
              <a:t>play </a:t>
            </a:r>
            <a:r>
              <a:rPr lang="en-US" dirty="0"/>
              <a:t>in creating, sustaining and developing the global order and how this impacts both politics and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Mix of </a:t>
            </a:r>
            <a:r>
              <a:rPr lang="en-US" dirty="0" smtClean="0">
                <a:solidFill>
                  <a:schemeClr val="accent1"/>
                </a:solidFill>
              </a:rPr>
              <a:t>qualitative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quantitative</a:t>
            </a:r>
            <a:r>
              <a:rPr lang="en-US" dirty="0" smtClean="0"/>
              <a:t> research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Interdisciplinary research </a:t>
            </a:r>
            <a:r>
              <a:rPr lang="en-US" dirty="0" smtClean="0"/>
              <a:t>(law, sociology, political, science, language, etc.)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9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Techniques and tools to collect data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HTML, Word and PDF are not texts!</a:t>
            </a:r>
          </a:p>
          <a:p>
            <a:r>
              <a:rPr lang="en-US" dirty="0" smtClean="0"/>
              <a:t>In most of the cases we need to extract the text from them to make it </a:t>
            </a:r>
            <a:r>
              <a:rPr lang="en-US" dirty="0" err="1" smtClean="0"/>
              <a:t>processable</a:t>
            </a:r>
            <a:endParaRPr lang="en-US" dirty="0" smtClean="0"/>
          </a:p>
          <a:p>
            <a:r>
              <a:rPr lang="en-US" dirty="0" smtClean="0"/>
              <a:t>Why not keeping the HTML?</a:t>
            </a:r>
          </a:p>
          <a:p>
            <a:r>
              <a:rPr lang="en-US" dirty="0" smtClean="0"/>
              <a:t>One size fits all solution: </a:t>
            </a:r>
            <a:r>
              <a:rPr lang="en-US" dirty="0" smtClean="0">
                <a:solidFill>
                  <a:schemeClr val="accent1"/>
                </a:solidFill>
              </a:rPr>
              <a:t>Apache </a:t>
            </a:r>
            <a:r>
              <a:rPr lang="en-US" dirty="0" err="1" smtClean="0">
                <a:solidFill>
                  <a:schemeClr val="accent1"/>
                </a:solidFill>
              </a:rPr>
              <a:t>Tika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 library to convert from any format into text</a:t>
            </a:r>
          </a:p>
          <a:p>
            <a:pPr lvl="1"/>
            <a:r>
              <a:rPr lang="en-US" dirty="0" smtClean="0"/>
              <a:t>Needs Java to run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-jar </a:t>
            </a:r>
            <a:r>
              <a:rPr lang="en-US" dirty="0" smtClean="0">
                <a:latin typeface="Consolas" panose="020B0609020204030204" pitchFamily="49" charset="0"/>
              </a:rPr>
              <a:t>tika-app-1.14.jar </a:t>
            </a:r>
            <a:r>
              <a:rPr lang="en-US" dirty="0">
                <a:latin typeface="Consolas" panose="020B0609020204030204" pitchFamily="49" charset="0"/>
              </a:rPr>
              <a:t>-t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</a:rPr>
              <a:t>input_folder</a:t>
            </a:r>
            <a:r>
              <a:rPr lang="en-US" dirty="0" smtClean="0">
                <a:latin typeface="Consolas" panose="020B0609020204030204" pitchFamily="49" charset="0"/>
              </a:rPr>
              <a:t>&gt; -o &lt;</a:t>
            </a:r>
            <a:r>
              <a:rPr lang="en-US" dirty="0" err="1" smtClean="0">
                <a:latin typeface="Consolas" panose="020B0609020204030204" pitchFamily="49" charset="0"/>
              </a:rPr>
              <a:t>output_folder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Important!!!</a:t>
            </a:r>
            <a:r>
              <a:rPr lang="en-US" dirty="0" smtClean="0"/>
              <a:t> Use always </a:t>
            </a:r>
            <a:r>
              <a:rPr lang="en-US" dirty="0" smtClean="0">
                <a:solidFill>
                  <a:schemeClr val="accent1"/>
                </a:solidFill>
              </a:rPr>
              <a:t>Unicode</a:t>
            </a:r>
            <a:r>
              <a:rPr lang="en-US" dirty="0" smtClean="0"/>
              <a:t> (UTF-8) for your texts.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Hint: </a:t>
            </a:r>
            <a:r>
              <a:rPr lang="en-US" dirty="0" smtClean="0"/>
              <a:t>If you store texts and data in a single file, preprocess files to remove newlines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8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this is always a problem</a:t>
            </a:r>
          </a:p>
          <a:p>
            <a:r>
              <a:rPr lang="en-US" dirty="0" smtClean="0"/>
              <a:t>Need to use a program to OCR</a:t>
            </a:r>
          </a:p>
          <a:p>
            <a:r>
              <a:rPr lang="en-US" dirty="0" smtClean="0"/>
              <a:t>Lengthy procedure</a:t>
            </a:r>
          </a:p>
          <a:p>
            <a:r>
              <a:rPr lang="en-US" dirty="0" smtClean="0"/>
              <a:t>Spelling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Known software</a:t>
            </a:r>
          </a:p>
          <a:p>
            <a:pPr lvl="1"/>
            <a:r>
              <a:rPr lang="en-US" dirty="0" smtClean="0"/>
              <a:t>ABBYY</a:t>
            </a:r>
          </a:p>
          <a:p>
            <a:pPr lvl="1"/>
            <a:r>
              <a:rPr lang="en-US" dirty="0" smtClean="0"/>
              <a:t>Adobe Acrobat Pro</a:t>
            </a:r>
          </a:p>
          <a:p>
            <a:pPr lvl="1"/>
            <a:r>
              <a:rPr lang="en-US" dirty="0" smtClean="0"/>
              <a:t>Tesseract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2" y="3448138"/>
            <a:ext cx="4293756" cy="144968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9" y="3535546"/>
            <a:ext cx="4307527" cy="1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expect quantitative text analysis to help you with?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Potential uses:</a:t>
            </a:r>
          </a:p>
          <a:p>
            <a:r>
              <a:rPr lang="en-US" dirty="0" smtClean="0"/>
              <a:t>Case law: Use language and texts as a tool to interpret doctrines</a:t>
            </a:r>
          </a:p>
          <a:p>
            <a:r>
              <a:rPr lang="en-US" dirty="0" smtClean="0"/>
              <a:t>Construct and/or test hypotheses </a:t>
            </a:r>
            <a:r>
              <a:rPr lang="en-US" dirty="0" smtClean="0"/>
              <a:t>with </a:t>
            </a:r>
            <a:r>
              <a:rPr lang="en-US" dirty="0" smtClean="0"/>
              <a:t>the use of language. </a:t>
            </a:r>
          </a:p>
          <a:p>
            <a:r>
              <a:rPr lang="en-US" dirty="0" smtClean="0"/>
              <a:t>Check the change in concepts through time</a:t>
            </a:r>
          </a:p>
          <a:p>
            <a:r>
              <a:rPr lang="en-US" dirty="0" smtClean="0"/>
              <a:t>Compare concepts</a:t>
            </a:r>
          </a:p>
          <a:p>
            <a:r>
              <a:rPr lang="en-US" dirty="0" smtClean="0"/>
              <a:t>See words that come up or vanish</a:t>
            </a:r>
          </a:p>
          <a:p>
            <a:r>
              <a:rPr lang="en-US" dirty="0" smtClean="0"/>
              <a:t>See topics that are discussed in the texts </a:t>
            </a:r>
          </a:p>
          <a:p>
            <a:r>
              <a:rPr lang="en-US" dirty="0" smtClean="0"/>
              <a:t>Many more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- driven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Corpus</a:t>
            </a:r>
            <a:r>
              <a:rPr lang="en-US" dirty="0" smtClean="0"/>
              <a:t> is a collection of texts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Corpus linguistics </a:t>
            </a:r>
            <a:r>
              <a:rPr lang="en-US" dirty="0" smtClean="0"/>
              <a:t>use corpora to study language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Statistical properties </a:t>
            </a:r>
            <a:r>
              <a:rPr lang="en-US" dirty="0" smtClean="0"/>
              <a:t>of word frequencies are calculated to infer </a:t>
            </a:r>
            <a:r>
              <a:rPr lang="en-US" dirty="0" smtClean="0">
                <a:solidFill>
                  <a:srgbClr val="C00000"/>
                </a:solidFill>
              </a:rPr>
              <a:t>statistically significant properties </a:t>
            </a:r>
            <a:r>
              <a:rPr lang="en-US" dirty="0" smtClean="0"/>
              <a:t>of words, (co-occurrence, </a:t>
            </a:r>
            <a:r>
              <a:rPr lang="en-US" dirty="0" err="1" smtClean="0"/>
              <a:t>keyness</a:t>
            </a:r>
            <a:r>
              <a:rPr lang="en-US" dirty="0" smtClean="0"/>
              <a:t>, relative frequency)</a:t>
            </a:r>
          </a:p>
          <a:p>
            <a:endParaRPr lang="en-US" dirty="0"/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.txt format, preferably Unicode, preferably organized appropriately</a:t>
            </a:r>
          </a:p>
          <a:p>
            <a:pPr lvl="1"/>
            <a:r>
              <a:rPr lang="en-US" b="1" dirty="0" smtClean="0"/>
              <a:t>Metadata:</a:t>
            </a:r>
            <a:r>
              <a:rPr lang="en-US" dirty="0" smtClean="0"/>
              <a:t> Might be used to slice the corpus, correlations etc.</a:t>
            </a:r>
          </a:p>
          <a:p>
            <a:pPr lvl="1"/>
            <a:r>
              <a:rPr lang="en-US" b="1" dirty="0" smtClean="0"/>
              <a:t>Software tools: </a:t>
            </a:r>
            <a:r>
              <a:rPr lang="en-US" i="1" dirty="0" err="1" smtClean="0">
                <a:solidFill>
                  <a:srgbClr val="C00000"/>
                </a:solidFill>
              </a:rPr>
              <a:t>AntConc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SketchEngine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Wmatrix</a:t>
            </a:r>
            <a:r>
              <a:rPr lang="en-US" b="1" dirty="0" smtClean="0"/>
              <a:t>, </a:t>
            </a:r>
            <a:r>
              <a:rPr lang="en-US" dirty="0" smtClean="0"/>
              <a:t>etc.</a:t>
            </a:r>
          </a:p>
          <a:p>
            <a:pPr lvl="1"/>
            <a:r>
              <a:rPr lang="en-US" b="1" dirty="0" smtClean="0"/>
              <a:t>Libraries: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NLTK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rgbClr val="C00000"/>
                </a:solidFill>
              </a:rPr>
              <a:t>quanteda</a:t>
            </a:r>
            <a:r>
              <a:rPr lang="en-US" dirty="0" smtClean="0"/>
              <a:t> (R), etc.</a:t>
            </a:r>
          </a:p>
          <a:p>
            <a:pPr lvl="2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3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a word or phrase in mind we can see what are </a:t>
            </a:r>
            <a:r>
              <a:rPr lang="en-US" dirty="0" smtClean="0">
                <a:solidFill>
                  <a:schemeClr val="accent1"/>
                </a:solidFill>
              </a:rPr>
              <a:t>all the possible contexts </a:t>
            </a:r>
            <a:r>
              <a:rPr lang="en-US" dirty="0" smtClean="0"/>
              <a:t>of the word.</a:t>
            </a:r>
          </a:p>
          <a:p>
            <a:r>
              <a:rPr lang="en-US" dirty="0" smtClean="0"/>
              <a:t>Usually, used to see the possible different meanings of the words</a:t>
            </a:r>
          </a:p>
          <a:p>
            <a:r>
              <a:rPr lang="en-US" dirty="0" smtClean="0"/>
              <a:t>Another way of performing text searches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- 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concordances of the term “margin of appreciation</a:t>
            </a:r>
            <a:r>
              <a:rPr lang="en-US" dirty="0" smtClean="0"/>
              <a:t>” in a set of judgments from ECHR</a:t>
            </a:r>
            <a:endParaRPr lang="en-GB" dirty="0"/>
          </a:p>
        </p:txBody>
      </p:sp>
      <p:pic>
        <p:nvPicPr>
          <p:cNvPr id="8" name="Picture 7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496620"/>
            <a:ext cx="5630870" cy="370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8553" y="5650787"/>
            <a:ext cx="1900719" cy="548407"/>
          </a:xfrm>
          <a:prstGeom prst="wedgeRectCallout">
            <a:avLst>
              <a:gd name="adj1" fmla="val -26238"/>
              <a:gd name="adj2" fmla="val -9861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 phrase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998342" y="2587375"/>
            <a:ext cx="1900719" cy="548407"/>
          </a:xfrm>
          <a:prstGeom prst="wedgeRectCallout">
            <a:avLst>
              <a:gd name="adj1" fmla="val -64076"/>
              <a:gd name="adj2" fmla="val 6062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Contexts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445" y="3135782"/>
            <a:ext cx="209259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also be saved to a file e.g. CSV for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Concordances – example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2" y="1635125"/>
            <a:ext cx="7967663" cy="4668178"/>
          </a:xfrm>
        </p:spPr>
        <p:txBody>
          <a:bodyPr/>
          <a:lstStyle/>
          <a:p>
            <a:r>
              <a:rPr lang="en-US" dirty="0" smtClean="0"/>
              <a:t>Concordance plot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pic>
        <p:nvPicPr>
          <p:cNvPr id="7" name="Picture 6" descr="AntConc 3.5.0 (Dev) (Windows) 20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/>
          <a:stretch/>
        </p:blipFill>
        <p:spPr>
          <a:xfrm>
            <a:off x="587375" y="2087021"/>
            <a:ext cx="4816832" cy="421628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789765" y="2260315"/>
            <a:ext cx="2542577" cy="1243173"/>
          </a:xfrm>
          <a:prstGeom prst="wedgeRectCallout">
            <a:avLst>
              <a:gd name="adj1" fmla="val -88718"/>
              <a:gd name="adj2" fmla="val 144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Will graphically illustrate positions of the texts where the search term occurs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9765" y="4048018"/>
            <a:ext cx="2994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example above the </a:t>
            </a:r>
            <a:r>
              <a:rPr lang="en-US" b="1" dirty="0" smtClean="0"/>
              <a:t>“margin of appreciation” </a:t>
            </a:r>
            <a:r>
              <a:rPr lang="en-US" dirty="0" smtClean="0"/>
              <a:t>appeared many times in the </a:t>
            </a:r>
            <a:r>
              <a:rPr lang="en-US" i="1" dirty="0" smtClean="0"/>
              <a:t>first file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/>
                </a:solidFill>
              </a:rPr>
              <a:t>might tell something about the court argumentation in the cases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iCourts</a:t>
            </a:r>
            <a:r>
              <a:rPr lang="en-US" dirty="0" smtClean="0"/>
              <a:t> database of international courts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database of int’l court decisions</a:t>
            </a:r>
            <a:r>
              <a:rPr lang="en-US" dirty="0"/>
              <a:t> for 6 International </a:t>
            </a:r>
            <a:r>
              <a:rPr lang="en-US" dirty="0" smtClean="0"/>
              <a:t>Courts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Where: </a:t>
            </a:r>
            <a:r>
              <a:rPr lang="en-US" dirty="0" smtClean="0">
                <a:hlinkClick r:id="rId3"/>
              </a:rPr>
              <a:t>http://www.icourts.dk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Included:</a:t>
            </a:r>
          </a:p>
          <a:p>
            <a:pPr lvl="2"/>
            <a:r>
              <a:rPr lang="en-US" dirty="0"/>
              <a:t>Court of Justice of the European Union</a:t>
            </a:r>
          </a:p>
          <a:p>
            <a:pPr lvl="2"/>
            <a:r>
              <a:rPr lang="en-US" dirty="0"/>
              <a:t>European Court of Human Rights</a:t>
            </a:r>
          </a:p>
          <a:p>
            <a:pPr lvl="2"/>
            <a:r>
              <a:rPr lang="en-US" dirty="0"/>
              <a:t>World Trade Organization – Appellate Body</a:t>
            </a:r>
          </a:p>
          <a:p>
            <a:pPr lvl="2"/>
            <a:r>
              <a:rPr lang="en-US" dirty="0"/>
              <a:t>International Criminal Tribunal for the Former Yugoslavia</a:t>
            </a:r>
          </a:p>
          <a:p>
            <a:pPr lvl="2"/>
            <a:r>
              <a:rPr lang="en-US" dirty="0"/>
              <a:t>East African Court of Justice</a:t>
            </a:r>
          </a:p>
          <a:p>
            <a:pPr lvl="2"/>
            <a:r>
              <a:rPr lang="en-US" dirty="0"/>
              <a:t>Inter-American Court of Human Rights</a:t>
            </a:r>
          </a:p>
          <a:p>
            <a:pPr lvl="1"/>
            <a:r>
              <a:rPr lang="en-US" dirty="0"/>
              <a:t>Pending:</a:t>
            </a:r>
          </a:p>
          <a:p>
            <a:pPr lvl="2"/>
            <a:r>
              <a:rPr lang="en-US" dirty="0"/>
              <a:t>International Criminal Court</a:t>
            </a:r>
          </a:p>
          <a:p>
            <a:pPr lvl="2"/>
            <a:r>
              <a:rPr lang="en-US" dirty="0"/>
              <a:t>International Court of Justice</a:t>
            </a:r>
          </a:p>
          <a:p>
            <a:r>
              <a:rPr lang="en-US" dirty="0" smtClean="0"/>
              <a:t>Integrates datasets, decisions and networks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Collocations show the words that </a:t>
            </a:r>
            <a:r>
              <a:rPr lang="en-US" dirty="0" smtClean="0">
                <a:solidFill>
                  <a:schemeClr val="accent1"/>
                </a:solidFill>
              </a:rPr>
              <a:t>often appear together in pairs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…and with certain statistical significance</a:t>
            </a:r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New York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strong coffee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(but NOT </a:t>
            </a:r>
            <a:r>
              <a:rPr lang="en-US" dirty="0" smtClean="0">
                <a:solidFill>
                  <a:schemeClr val="accent1"/>
                </a:solidFill>
              </a:rPr>
              <a:t>powerful coffee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European Union </a:t>
            </a:r>
            <a:r>
              <a:rPr lang="en-US" dirty="0" smtClean="0"/>
              <a:t>and also </a:t>
            </a:r>
            <a:r>
              <a:rPr lang="en-US" i="1" dirty="0" smtClean="0">
                <a:solidFill>
                  <a:schemeClr val="accent1"/>
                </a:solidFill>
              </a:rPr>
              <a:t>Trade Union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Human Rights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  <a:p>
            <a:r>
              <a:rPr lang="en-US" dirty="0" smtClean="0"/>
              <a:t>Collocation finding is a variant of hypothesis testing: We test the hypothesis that </a:t>
            </a:r>
            <a:r>
              <a:rPr lang="en-GB" i="1" dirty="0"/>
              <a:t>there is </a:t>
            </a:r>
            <a:r>
              <a:rPr lang="en-GB" i="1" dirty="0" smtClean="0"/>
              <a:t>no </a:t>
            </a:r>
            <a:r>
              <a:rPr lang="en-US" i="1" dirty="0" smtClean="0"/>
              <a:t>association </a:t>
            </a:r>
            <a:r>
              <a:rPr lang="en-US" i="1" dirty="0"/>
              <a:t>between the words beyond chance </a:t>
            </a:r>
            <a:r>
              <a:rPr lang="en-US" i="1" dirty="0" smtClean="0"/>
              <a:t>occurrences </a:t>
            </a:r>
            <a:r>
              <a:rPr lang="en-US" dirty="0" smtClean="0"/>
              <a:t>(Manning &amp; </a:t>
            </a:r>
            <a:r>
              <a:rPr lang="en-US" dirty="0" err="1" smtClean="0"/>
              <a:t>Schutze</a:t>
            </a:r>
            <a:r>
              <a:rPr lang="en-US" dirty="0" smtClean="0"/>
              <a:t>, 1999)</a:t>
            </a:r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Collocations(2)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688422"/>
            <a:ext cx="7967663" cy="26148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all expressed by contingency tables, above example for occurrences of words </a:t>
            </a:r>
            <a:r>
              <a:rPr lang="en-US" dirty="0" err="1" smtClean="0"/>
              <a:t>u,v</a:t>
            </a:r>
            <a:endParaRPr lang="en-US" dirty="0" smtClean="0"/>
          </a:p>
          <a:p>
            <a:r>
              <a:rPr lang="en-US" dirty="0" smtClean="0"/>
              <a:t> Measures: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t-score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chi-square (</a:t>
            </a:r>
            <a:r>
              <a:rPr lang="el-GR" dirty="0" smtClean="0">
                <a:solidFill>
                  <a:schemeClr val="accent1"/>
                </a:solidFill>
              </a:rPr>
              <a:t>χ</a:t>
            </a:r>
            <a:r>
              <a:rPr lang="el-GR" baseline="30000" dirty="0" smtClean="0">
                <a:solidFill>
                  <a:schemeClr val="accent1"/>
                </a:solidFill>
              </a:rPr>
              <a:t>2</a:t>
            </a:r>
            <a:r>
              <a:rPr lang="el-GR" dirty="0" smtClean="0">
                <a:solidFill>
                  <a:schemeClr val="accent1"/>
                </a:solidFill>
              </a:rPr>
              <a:t>)</a:t>
            </a:r>
            <a:endParaRPr lang="sv-SE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1"/>
                </a:solidFill>
              </a:rPr>
              <a:t>Log </a:t>
            </a:r>
            <a:r>
              <a:rPr lang="sv-SE" dirty="0" err="1" smtClean="0">
                <a:solidFill>
                  <a:schemeClr val="accent1"/>
                </a:solidFill>
              </a:rPr>
              <a:t>Likelihood</a:t>
            </a:r>
            <a:endParaRPr lang="el-GR" dirty="0" smtClean="0">
              <a:solidFill>
                <a:schemeClr val="accent1"/>
              </a:solidFill>
            </a:endParaRP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MI score (Mutual Information) </a:t>
            </a:r>
          </a:p>
          <a:p>
            <a:pPr lvl="1"/>
            <a:r>
              <a:rPr lang="sv-SE" dirty="0" smtClean="0">
                <a:solidFill>
                  <a:schemeClr val="accent4"/>
                </a:solidFill>
              </a:rPr>
              <a:t>Dice and </a:t>
            </a:r>
            <a:r>
              <a:rPr lang="sv-SE" dirty="0" err="1" smtClean="0">
                <a:solidFill>
                  <a:schemeClr val="accent4"/>
                </a:solidFill>
              </a:rPr>
              <a:t>logDice</a:t>
            </a:r>
            <a:endParaRPr lang="sv-SE" dirty="0" smtClean="0">
              <a:solidFill>
                <a:schemeClr val="accent4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84314"/>
            <a:ext cx="4181582" cy="20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589" y="1484313"/>
            <a:ext cx="209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Source: </a:t>
            </a:r>
            <a:r>
              <a:rPr lang="sv-SE" sz="1200" dirty="0"/>
              <a:t>http://www.collocations.de/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0094" y="4911047"/>
            <a:ext cx="3082248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1"/>
                </a:solidFill>
              </a:rPr>
              <a:t>Statistical</a:t>
            </a:r>
            <a:r>
              <a:rPr lang="sv-SE" dirty="0" smtClean="0">
                <a:solidFill>
                  <a:schemeClr val="accent1"/>
                </a:solidFill>
              </a:rPr>
              <a:t> </a:t>
            </a:r>
            <a:r>
              <a:rPr lang="sv-SE" dirty="0" err="1" smtClean="0">
                <a:solidFill>
                  <a:schemeClr val="accent1"/>
                </a:solidFill>
              </a:rPr>
              <a:t>importance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0094" y="5712789"/>
            <a:ext cx="34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accent4"/>
                </a:solidFill>
              </a:rPr>
              <a:t>Exclusivity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of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mutual</a:t>
            </a:r>
            <a:r>
              <a:rPr lang="sv-SE" dirty="0" smtClean="0">
                <a:solidFill>
                  <a:schemeClr val="accent4"/>
                </a:solidFill>
              </a:rPr>
              <a:t> </a:t>
            </a:r>
            <a:r>
              <a:rPr lang="sv-SE" dirty="0" err="1" smtClean="0">
                <a:solidFill>
                  <a:schemeClr val="accent4"/>
                </a:solidFill>
              </a:rPr>
              <a:t>appearance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Variations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</a:t>
            </a:r>
            <a:r>
              <a:rPr lang="sv-SE" dirty="0" err="1" smtClean="0"/>
              <a:t>metrics</a:t>
            </a:r>
            <a:r>
              <a:rPr lang="sv-SE" dirty="0" smtClean="0"/>
              <a:t> for </a:t>
            </a:r>
            <a:r>
              <a:rPr lang="sv-SE" dirty="0" err="1" smtClean="0"/>
              <a:t>every</a:t>
            </a:r>
            <a:r>
              <a:rPr lang="sv-SE" dirty="0" smtClean="0"/>
              <a:t> pair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consecutive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r>
              <a:rPr lang="sv-SE" dirty="0" smtClean="0"/>
              <a:t>, OR</a:t>
            </a:r>
          </a:p>
          <a:p>
            <a:r>
              <a:rPr lang="sv-SE" dirty="0" smtClean="0"/>
              <a:t>Query a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word</a:t>
            </a:r>
            <a:r>
              <a:rPr lang="sv-SE" dirty="0" smtClean="0"/>
              <a:t> and </a:t>
            </a:r>
            <a:r>
              <a:rPr lang="sv-SE" dirty="0" err="1" smtClean="0"/>
              <a:t>then</a:t>
            </a:r>
            <a:r>
              <a:rPr lang="sv-SE" dirty="0" smtClean="0"/>
              <a:t> check the score</a:t>
            </a:r>
          </a:p>
          <a:p>
            <a:r>
              <a:rPr lang="sv-SE" dirty="0" smtClean="0"/>
              <a:t>The software </a:t>
            </a:r>
            <a:r>
              <a:rPr lang="sv-SE" dirty="0" err="1" smtClean="0"/>
              <a:t>tools</a:t>
            </a:r>
            <a:r>
              <a:rPr lang="sv-SE" dirty="0" smtClean="0"/>
              <a:t> </a:t>
            </a:r>
            <a:r>
              <a:rPr lang="sv-SE" dirty="0" err="1" smtClean="0"/>
              <a:t>generally</a:t>
            </a:r>
            <a:r>
              <a:rPr lang="sv-SE" dirty="0" smtClean="0"/>
              <a:t> </a:t>
            </a:r>
            <a:r>
              <a:rPr lang="sv-SE" dirty="0" err="1" smtClean="0"/>
              <a:t>compute</a:t>
            </a:r>
            <a:r>
              <a:rPr lang="sv-SE" dirty="0" smtClean="0"/>
              <a:t> the scores </a:t>
            </a:r>
            <a:r>
              <a:rPr lang="sv-SE" dirty="0" err="1" smtClean="0"/>
              <a:t>allowing</a:t>
            </a:r>
            <a:r>
              <a:rPr lang="sv-SE" dirty="0" smtClean="0"/>
              <a:t> a gap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words</a:t>
            </a:r>
            <a:endParaRPr lang="sv-SE" dirty="0" smtClean="0"/>
          </a:p>
          <a:p>
            <a:pPr lvl="1"/>
            <a:r>
              <a:rPr lang="sv-SE" dirty="0" err="1" smtClean="0"/>
              <a:t>Allows</a:t>
            </a:r>
            <a:r>
              <a:rPr lang="sv-SE" dirty="0" smtClean="0"/>
              <a:t> </a:t>
            </a:r>
            <a:r>
              <a:rPr lang="sv-SE" dirty="0" err="1" smtClean="0"/>
              <a:t>finding</a:t>
            </a:r>
            <a:r>
              <a:rPr lang="sv-SE" dirty="0" smtClean="0"/>
              <a:t> </a:t>
            </a:r>
            <a:r>
              <a:rPr lang="sv-SE" dirty="0" err="1" smtClean="0"/>
              <a:t>collocations</a:t>
            </a:r>
            <a:r>
              <a:rPr lang="sv-SE" dirty="0" smtClean="0"/>
              <a:t> like </a:t>
            </a:r>
            <a:r>
              <a:rPr lang="sv-SE" dirty="0" smtClean="0">
                <a:solidFill>
                  <a:srgbClr val="C00000"/>
                </a:solidFill>
              </a:rPr>
              <a:t>”knock”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rgbClr val="C00000"/>
                </a:solidFill>
              </a:rPr>
              <a:t>”door” </a:t>
            </a:r>
            <a:r>
              <a:rPr lang="sv-SE" dirty="0" smtClean="0"/>
              <a:t>(</a:t>
            </a:r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”knock the door”</a:t>
            </a:r>
            <a:r>
              <a:rPr lang="sv-SE" dirty="0" smtClean="0"/>
              <a:t>), </a:t>
            </a:r>
            <a:r>
              <a:rPr lang="sv-SE" dirty="0" smtClean="0">
                <a:solidFill>
                  <a:srgbClr val="C00000"/>
                </a:solidFill>
              </a:rPr>
              <a:t>”joint”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search</a:t>
            </a:r>
            <a:r>
              <a:rPr lang="sv-SE" dirty="0" smtClean="0"/>
              <a:t> for </a:t>
            </a:r>
            <a:r>
              <a:rPr lang="sv-SE" dirty="0" smtClean="0">
                <a:solidFill>
                  <a:schemeClr val="accent1"/>
                </a:solidFill>
              </a:rPr>
              <a:t>”</a:t>
            </a:r>
            <a:r>
              <a:rPr lang="sv-SE" dirty="0" err="1" smtClean="0">
                <a:solidFill>
                  <a:schemeClr val="accent1"/>
                </a:solidFill>
              </a:rPr>
              <a:t>enterprise</a:t>
            </a:r>
            <a:r>
              <a:rPr lang="sv-SE" dirty="0" smtClean="0">
                <a:solidFill>
                  <a:schemeClr val="accent1"/>
                </a:solidFill>
              </a:rPr>
              <a:t>” </a:t>
            </a:r>
            <a:r>
              <a:rPr lang="sv-SE" dirty="0" smtClean="0"/>
              <a:t>in the ICTY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smtClean="0">
                <a:solidFill>
                  <a:srgbClr val="C00000"/>
                </a:solidFill>
              </a:rPr>
              <a:t>”joint </a:t>
            </a:r>
            <a:r>
              <a:rPr lang="sv-SE" dirty="0" err="1" smtClean="0">
                <a:solidFill>
                  <a:srgbClr val="C00000"/>
                </a:solidFill>
              </a:rPr>
              <a:t>criminal</a:t>
            </a:r>
            <a:r>
              <a:rPr lang="sv-SE" dirty="0" smtClean="0">
                <a:solidFill>
                  <a:srgbClr val="C00000"/>
                </a:solidFill>
              </a:rPr>
              <a:t> </a:t>
            </a:r>
            <a:r>
              <a:rPr lang="sv-SE" dirty="0" err="1" smtClean="0">
                <a:solidFill>
                  <a:srgbClr val="C00000"/>
                </a:solidFill>
              </a:rPr>
              <a:t>enterprise</a:t>
            </a:r>
            <a:r>
              <a:rPr lang="sv-SE" dirty="0" smtClean="0">
                <a:solidFill>
                  <a:srgbClr val="C00000"/>
                </a:solidFill>
              </a:rPr>
              <a:t>”</a:t>
            </a:r>
          </a:p>
          <a:p>
            <a:r>
              <a:rPr lang="sv-SE" dirty="0" err="1" smtClean="0"/>
              <a:t>Often</a:t>
            </a:r>
            <a:r>
              <a:rPr lang="sv-SE" dirty="0" smtClean="0"/>
              <a:t> </a:t>
            </a:r>
            <a:r>
              <a:rPr lang="sv-SE" dirty="0" err="1" smtClean="0"/>
              <a:t>define</a:t>
            </a:r>
            <a:r>
              <a:rPr lang="sv-SE" dirty="0" smtClean="0"/>
              <a:t> a minimum </a:t>
            </a:r>
            <a:r>
              <a:rPr lang="sv-SE" dirty="0" err="1" smtClean="0"/>
              <a:t>frequency</a:t>
            </a:r>
            <a:r>
              <a:rPr lang="sv-SE" dirty="0" smtClean="0"/>
              <a:t> </a:t>
            </a:r>
            <a:r>
              <a:rPr lang="sv-SE" dirty="0" err="1" smtClean="0"/>
              <a:t>threshold</a:t>
            </a:r>
            <a:endParaRPr lang="sv-SE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log </a:t>
            </a:r>
            <a:r>
              <a:rPr lang="sv-SE" dirty="0" err="1" smtClean="0"/>
              <a:t>likelihood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472719" y="4407613"/>
            <a:ext cx="2671281" cy="883578"/>
          </a:xfrm>
          <a:prstGeom prst="wedgeRectCallout">
            <a:avLst>
              <a:gd name="adj1" fmla="val -43529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Include</a:t>
            </a:r>
            <a:r>
              <a:rPr lang="sv-SE" dirty="0" smtClean="0"/>
              <a:t> 5 </a:t>
            </a:r>
            <a:r>
              <a:rPr lang="sv-SE" dirty="0" err="1" smtClean="0"/>
              <a:t>words</a:t>
            </a:r>
            <a:r>
              <a:rPr lang="sv-SE" dirty="0" smtClean="0"/>
              <a:t> to the </a:t>
            </a:r>
            <a:r>
              <a:rPr lang="sv-SE" dirty="0" err="1" smtClean="0"/>
              <a:t>left</a:t>
            </a:r>
            <a:r>
              <a:rPr lang="sv-SE" dirty="0" smtClean="0"/>
              <a:t> and 5 to the right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-1588" y="4669605"/>
            <a:ext cx="2671281" cy="544530"/>
          </a:xfrm>
          <a:prstGeom prst="wedgeRectCallout">
            <a:avLst>
              <a:gd name="adj1" fmla="val 40317"/>
              <a:gd name="adj2" fmla="val 8483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err="1" smtClean="0"/>
              <a:t>Searching</a:t>
            </a:r>
            <a:r>
              <a:rPr lang="sv-SE" dirty="0" smtClean="0"/>
              <a:t> </a:t>
            </a:r>
            <a:r>
              <a:rPr lang="sv-SE" dirty="0" err="1" smtClean="0"/>
              <a:t>child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506948" y="2548757"/>
            <a:ext cx="2580750" cy="846084"/>
          </a:xfrm>
          <a:prstGeom prst="wedgeRectCallout">
            <a:avLst>
              <a:gd name="adj1" fmla="val -63122"/>
              <a:gd name="adj2" fmla="val 4788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</a:t>
            </a:r>
            <a:r>
              <a:rPr lang="sv-SE" dirty="0" err="1" smtClean="0"/>
              <a:t>return</a:t>
            </a:r>
            <a:r>
              <a:rPr lang="sv-SE" dirty="0" smtClean="0"/>
              <a:t>” ranks </a:t>
            </a:r>
            <a:r>
              <a:rPr lang="sv-SE" dirty="0" err="1" smtClean="0"/>
              <a:t>high</a:t>
            </a:r>
            <a:r>
              <a:rPr lang="sv-SE" dirty="0" smtClean="0"/>
              <a:t>. ”</a:t>
            </a:r>
            <a:r>
              <a:rPr lang="sv-SE" dirty="0" err="1" smtClean="0"/>
              <a:t>return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a </a:t>
            </a:r>
            <a:r>
              <a:rPr lang="sv-SE" dirty="0" err="1" smtClean="0"/>
              <a:t>child</a:t>
            </a:r>
            <a:r>
              <a:rPr lang="sv-SE" dirty="0" smtClean="0"/>
              <a:t>” in </a:t>
            </a:r>
            <a:r>
              <a:rPr lang="sv-SE" dirty="0" err="1" smtClean="0"/>
              <a:t>our</a:t>
            </a:r>
            <a:r>
              <a:rPr lang="sv-SE" dirty="0" smtClean="0"/>
              <a:t> corpus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8937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Example</a:t>
            </a:r>
            <a:r>
              <a:rPr lang="sv-SE" dirty="0" smtClean="0"/>
              <a:t> – MI score</a:t>
            </a:r>
            <a:endParaRPr lang="en-GB" dirty="0"/>
          </a:p>
        </p:txBody>
      </p:sp>
      <p:pic>
        <p:nvPicPr>
          <p:cNvPr id="6" name="Content Placeholder 5" descr="AntConc 3.5.0 (Dev) (Windows) 20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5" y="1635125"/>
            <a:ext cx="7100362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051478" y="2619910"/>
            <a:ext cx="2126435" cy="565079"/>
          </a:xfrm>
          <a:prstGeom prst="wedgeRectCallout">
            <a:avLst>
              <a:gd name="adj1" fmla="val -81400"/>
              <a:gd name="adj2" fmla="val 152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”Child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/>
              <a:t> </a:t>
            </a:r>
            <a:r>
              <a:rPr lang="sv-SE" dirty="0" err="1" smtClean="0"/>
              <a:t>habitually</a:t>
            </a:r>
            <a:r>
              <a:rPr lang="sv-SE" dirty="0" smtClean="0"/>
              <a:t> resident”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2945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sketches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 developed by the </a:t>
            </a:r>
            <a:r>
              <a:rPr lang="en-US" dirty="0" err="1" smtClean="0">
                <a:solidFill>
                  <a:schemeClr val="accent1"/>
                </a:solidFill>
              </a:rPr>
              <a:t>SketchEngine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Informally: </a:t>
            </a:r>
            <a:r>
              <a:rPr lang="en-US" dirty="0" smtClean="0">
                <a:solidFill>
                  <a:schemeClr val="accent1"/>
                </a:solidFill>
              </a:rPr>
              <a:t>collocations</a:t>
            </a:r>
            <a:r>
              <a:rPr lang="en-US" dirty="0" smtClean="0"/>
              <a:t> based on </a:t>
            </a:r>
            <a:r>
              <a:rPr lang="en-US" dirty="0" smtClean="0">
                <a:solidFill>
                  <a:schemeClr val="accent1"/>
                </a:solidFill>
              </a:rPr>
              <a:t>syntactical patterns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Principle</a:t>
            </a:r>
            <a:r>
              <a:rPr lang="en-US" dirty="0" smtClean="0"/>
              <a:t> of + </a:t>
            </a:r>
            <a:r>
              <a:rPr lang="en-US" dirty="0" smtClean="0">
                <a:solidFill>
                  <a:schemeClr val="accent4"/>
                </a:solidFill>
              </a:rPr>
              <a:t>noun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Verb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4"/>
                </a:solidFill>
              </a:rPr>
              <a:t>article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principle</a:t>
            </a:r>
          </a:p>
          <a:p>
            <a:pPr marL="271462" lvl="1" indent="0">
              <a:buNone/>
            </a:pPr>
            <a:endParaRPr lang="en-US" dirty="0"/>
          </a:p>
          <a:p>
            <a:pPr marL="271462" lvl="1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" y="3233168"/>
            <a:ext cx="7102243" cy="33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behavior of a corpus against a reference corpus.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/>
                </a:solidFill>
              </a:rPr>
              <a:t>judgments v. general corpus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2010s v. 2000s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appeal v. trial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Study how concepts change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Terms unusually frequent in one corpus vs. the other (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SketchDiff</a:t>
            </a:r>
            <a:r>
              <a:rPr lang="en-US" dirty="0" smtClean="0"/>
              <a:t>: </a:t>
            </a:r>
            <a:r>
              <a:rPr lang="en-US" dirty="0" err="1" smtClean="0"/>
              <a:t>SketchEngine’s</a:t>
            </a:r>
            <a:r>
              <a:rPr lang="en-US" dirty="0" smtClean="0"/>
              <a:t> concept to show how </a:t>
            </a:r>
            <a:r>
              <a:rPr lang="en-US" dirty="0" err="1" smtClean="0"/>
              <a:t>WordSketches</a:t>
            </a:r>
            <a:r>
              <a:rPr lang="en-US" dirty="0" smtClean="0"/>
              <a:t> differ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Relative frequencies</a:t>
            </a:r>
            <a:r>
              <a:rPr lang="en-US" dirty="0" smtClean="0"/>
              <a:t>: compare the relative frequency of terms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set of files we want to examine and a reference corpus we can find the </a:t>
            </a:r>
            <a:r>
              <a:rPr lang="en-US" dirty="0" err="1" smtClean="0">
                <a:solidFill>
                  <a:schemeClr val="accent1"/>
                </a:solidFill>
              </a:rPr>
              <a:t>keyness</a:t>
            </a:r>
            <a:r>
              <a:rPr lang="en-US" dirty="0" smtClean="0"/>
              <a:t>, i.e. terms with </a:t>
            </a:r>
            <a:r>
              <a:rPr lang="en-US" dirty="0" smtClean="0">
                <a:solidFill>
                  <a:schemeClr val="accent1"/>
                </a:solidFill>
              </a:rPr>
              <a:t>unusual high occurrences </a:t>
            </a:r>
            <a:r>
              <a:rPr lang="en-US" dirty="0" smtClean="0"/>
              <a:t>in our set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57</a:t>
            </a:fld>
            <a:endParaRPr lang="en-GB" dirty="0"/>
          </a:p>
        </p:txBody>
      </p:sp>
      <p:pic>
        <p:nvPicPr>
          <p:cNvPr id="6" name="Picture 5" descr="AntConc 3.5.0 (Dev) (Windows) 20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881355"/>
            <a:ext cx="4755754" cy="3572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8045" y="2881355"/>
            <a:ext cx="328773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Examined two set of ECHR judgments from different years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45" y="3969214"/>
            <a:ext cx="328773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Criminal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Lower </a:t>
            </a:r>
            <a:r>
              <a:rPr lang="en-US" b="1" dirty="0" err="1" smtClean="0">
                <a:solidFill>
                  <a:schemeClr val="bg1"/>
                </a:solidFill>
              </a:rPr>
              <a:t>keyness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admissibility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Duties</a:t>
            </a:r>
            <a:r>
              <a:rPr lang="en-US" dirty="0" smtClean="0"/>
              <a:t> v.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Tarriffs</a:t>
            </a:r>
            <a:r>
              <a:rPr lang="en-US" dirty="0" smtClean="0"/>
              <a:t> in EUR-Lex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58</a:t>
            </a:fld>
            <a:endParaRPr lang="en-GB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" y="2033784"/>
            <a:ext cx="8621328" cy="2456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" y="4628857"/>
            <a:ext cx="8621328" cy="167444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39661" y="1548475"/>
            <a:ext cx="3126815" cy="819807"/>
          </a:xfrm>
          <a:prstGeom prst="wedgeRectCallout">
            <a:avLst>
              <a:gd name="adj1" fmla="val -66547"/>
              <a:gd name="adj2" fmla="val 18301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“Anti-dumping” or “excise“ duties</a:t>
            </a:r>
            <a:endParaRPr lang="en-GB" dirty="0" err="1" smtClean="0"/>
          </a:p>
        </p:txBody>
      </p:sp>
      <p:sp>
        <p:nvSpPr>
          <p:cNvPr id="9" name="Rectangular Callout 8"/>
          <p:cNvSpPr/>
          <p:nvPr/>
        </p:nvSpPr>
        <p:spPr>
          <a:xfrm>
            <a:off x="5879139" y="5553020"/>
            <a:ext cx="3126815" cy="819807"/>
          </a:xfrm>
          <a:prstGeom prst="wedgeRectCallout">
            <a:avLst>
              <a:gd name="adj1" fmla="val -81673"/>
              <a:gd name="adj2" fmla="val -9647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Committee on duties and agreement on tariffs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69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SketchDiff</a:t>
            </a:r>
            <a:r>
              <a:rPr lang="en-US" dirty="0" smtClean="0"/>
              <a:t>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in </a:t>
            </a:r>
            <a:r>
              <a:rPr lang="en-US" dirty="0" smtClean="0">
                <a:solidFill>
                  <a:srgbClr val="FF0000"/>
                </a:solidFill>
              </a:rPr>
              <a:t>Trial</a:t>
            </a:r>
            <a:r>
              <a:rPr lang="en-US" dirty="0" smtClean="0"/>
              <a:t> v. </a:t>
            </a:r>
            <a:r>
              <a:rPr lang="en-US" dirty="0" smtClean="0">
                <a:solidFill>
                  <a:srgbClr val="00B050"/>
                </a:solidFill>
              </a:rPr>
              <a:t>Appeals</a:t>
            </a:r>
            <a:r>
              <a:rPr lang="en-US" dirty="0" smtClean="0"/>
              <a:t> in ICTY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59</a:t>
            </a:fld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260459"/>
            <a:ext cx="2670789" cy="375017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667874" y="5085708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“humanity” </a:t>
            </a:r>
            <a:r>
              <a:rPr lang="en-US" dirty="0" smtClean="0"/>
              <a:t>in both because of </a:t>
            </a:r>
            <a:r>
              <a:rPr lang="en-US" u="sng" dirty="0" smtClean="0"/>
              <a:t>“crimes against humanity”</a:t>
            </a:r>
            <a:endParaRPr lang="en-GB" u="sng" dirty="0" err="1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3667874" y="3493213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police”</a:t>
            </a:r>
            <a:r>
              <a:rPr lang="en-US" dirty="0" smtClean="0"/>
              <a:t> is mentioned a few times in appeals chamber</a:t>
            </a:r>
            <a:endParaRPr lang="en-GB" dirty="0" err="1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3667874" y="2445249"/>
            <a:ext cx="2876764" cy="780836"/>
          </a:xfrm>
          <a:prstGeom prst="wedgeRectCallout">
            <a:avLst>
              <a:gd name="adj1" fmla="val -65938"/>
              <a:gd name="adj2" fmla="val -16201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u="sng" dirty="0" smtClean="0"/>
              <a:t>“crime prevention” </a:t>
            </a:r>
            <a:r>
              <a:rPr lang="en-US" dirty="0" smtClean="0"/>
              <a:t>is mentioned a few times in appeals chamber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578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737050"/>
            <a:ext cx="8279476" cy="60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Usually compute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frequency per million terms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frequency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corpus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size</m:t>
                        </m:r>
                      </m:den>
                    </m:f>
                  </m:oMath>
                </a14:m>
                <a:r>
                  <a:rPr lang="en-GB" dirty="0" smtClean="0"/>
                  <a:t>*1 million</a:t>
                </a:r>
              </a:p>
              <a:p>
                <a:r>
                  <a:rPr lang="en-US" dirty="0" err="1" smtClean="0"/>
                  <a:t>SketchEngine</a:t>
                </a:r>
                <a:r>
                  <a:rPr lang="en-US" dirty="0" smtClean="0"/>
                  <a:t> divides also by the relative size of the </a:t>
                </a:r>
                <a:r>
                  <a:rPr lang="en-US" dirty="0" err="1" smtClean="0"/>
                  <a:t>subcorpus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“joint criminal enterprise”</a:t>
                </a:r>
                <a:r>
                  <a:rPr lang="en-US" dirty="0" smtClean="0"/>
                  <a:t> in ICTY chambers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4713004"/>
            <a:ext cx="6368920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document corpus, topic modeling studies different ways to </a:t>
            </a:r>
            <a:r>
              <a:rPr lang="en-US" dirty="0" smtClean="0">
                <a:solidFill>
                  <a:schemeClr val="accent1"/>
                </a:solidFill>
              </a:rPr>
              <a:t>infer the topics </a:t>
            </a:r>
            <a:r>
              <a:rPr lang="en-US" dirty="0" smtClean="0"/>
              <a:t>present in the corpus</a:t>
            </a:r>
          </a:p>
          <a:p>
            <a:r>
              <a:rPr lang="en-US" dirty="0" smtClean="0"/>
              <a:t>Uses of topic modeling : </a:t>
            </a:r>
          </a:p>
          <a:p>
            <a:pPr lvl="1"/>
            <a:r>
              <a:rPr lang="en-US" dirty="0" smtClean="0"/>
              <a:t>What topics is each document about</a:t>
            </a:r>
          </a:p>
          <a:p>
            <a:pPr lvl="1"/>
            <a:r>
              <a:rPr lang="en-US" dirty="0" smtClean="0"/>
              <a:t>how topics develop over time</a:t>
            </a:r>
          </a:p>
          <a:p>
            <a:pPr lvl="1"/>
            <a:r>
              <a:rPr lang="en-US" dirty="0" smtClean="0"/>
              <a:t>Prominent topics in a collection of documents</a:t>
            </a:r>
          </a:p>
          <a:p>
            <a:pPr lvl="1"/>
            <a:r>
              <a:rPr lang="en-US" dirty="0" smtClean="0"/>
              <a:t>How topics are correlating to other variables like year, period, category, etc.</a:t>
            </a:r>
          </a:p>
          <a:p>
            <a:pPr marL="0" indent="0">
              <a:buNone/>
            </a:pPr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 </a:t>
            </a:r>
            <a:r>
              <a:rPr lang="en-US" dirty="0" smtClean="0"/>
              <a:t>Same as with corpus-driven analysis. Sometimes good to have them in a dataset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MALLET </a:t>
            </a:r>
          </a:p>
          <a:p>
            <a:pPr lvl="1"/>
            <a:r>
              <a:rPr lang="en-US" b="1" dirty="0" smtClean="0"/>
              <a:t>Libraries: </a:t>
            </a:r>
            <a:r>
              <a:rPr lang="en-US" dirty="0" smtClean="0">
                <a:solidFill>
                  <a:schemeClr val="accent1"/>
                </a:solidFill>
              </a:rPr>
              <a:t>MALLET</a:t>
            </a:r>
            <a:r>
              <a:rPr lang="en-US" dirty="0" smtClean="0"/>
              <a:t> (Java), </a:t>
            </a:r>
            <a:r>
              <a:rPr lang="en-US" dirty="0" err="1" smtClean="0">
                <a:solidFill>
                  <a:schemeClr val="accent1"/>
                </a:solidFill>
              </a:rPr>
              <a:t>gensim</a:t>
            </a:r>
            <a:r>
              <a:rPr lang="en-US" dirty="0" smtClean="0"/>
              <a:t> (python), </a:t>
            </a:r>
            <a:r>
              <a:rPr lang="en-US" dirty="0" smtClean="0">
                <a:solidFill>
                  <a:schemeClr val="accent1"/>
                </a:solidFill>
              </a:rPr>
              <a:t>STM</a:t>
            </a:r>
            <a:r>
              <a:rPr lang="en-US" dirty="0" smtClean="0"/>
              <a:t> (R), </a:t>
            </a:r>
            <a:r>
              <a:rPr lang="en-US" dirty="0" err="1" smtClean="0">
                <a:solidFill>
                  <a:schemeClr val="accent1"/>
                </a:solidFill>
              </a:rPr>
              <a:t>topicmodels</a:t>
            </a:r>
            <a:r>
              <a:rPr lang="en-US" dirty="0" smtClean="0"/>
              <a:t> (R)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6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Anatomy of topic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 modelling is a variant of </a:t>
            </a:r>
            <a:r>
              <a:rPr lang="en-GB" dirty="0" smtClean="0">
                <a:solidFill>
                  <a:schemeClr val="accent1"/>
                </a:solidFill>
              </a:rPr>
              <a:t>unsupervised machine learning</a:t>
            </a:r>
            <a:r>
              <a:rPr lang="en-GB" dirty="0" smtClean="0"/>
              <a:t>: The computer tries to infer the topics from the texts without training.</a:t>
            </a:r>
          </a:p>
          <a:p>
            <a:r>
              <a:rPr lang="en-GB" dirty="0" smtClean="0"/>
              <a:t>The topics are composed of words and for each word we have the probability that it characterizes the topic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63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75403"/>
              </p:ext>
            </p:extLst>
          </p:nvPr>
        </p:nvGraphicFramePr>
        <p:xfrm>
          <a:off x="3070576" y="3837077"/>
          <a:ext cx="5295900" cy="2476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1490">
                  <a:extLst>
                    <a:ext uri="{9D8B030D-6E8A-4147-A177-3AD203B41FA5}">
                      <a16:colId xmlns:a16="http://schemas.microsoft.com/office/drawing/2014/main" val="1228425811"/>
                    </a:ext>
                  </a:extLst>
                </a:gridCol>
                <a:gridCol w="826693">
                  <a:extLst>
                    <a:ext uri="{9D8B030D-6E8A-4147-A177-3AD203B41FA5}">
                      <a16:colId xmlns:a16="http://schemas.microsoft.com/office/drawing/2014/main" val="1705992598"/>
                    </a:ext>
                  </a:extLst>
                </a:gridCol>
                <a:gridCol w="674657">
                  <a:extLst>
                    <a:ext uri="{9D8B030D-6E8A-4147-A177-3AD203B41FA5}">
                      <a16:colId xmlns:a16="http://schemas.microsoft.com/office/drawing/2014/main" val="765825344"/>
                    </a:ext>
                  </a:extLst>
                </a:gridCol>
                <a:gridCol w="902710">
                  <a:extLst>
                    <a:ext uri="{9D8B030D-6E8A-4147-A177-3AD203B41FA5}">
                      <a16:colId xmlns:a16="http://schemas.microsoft.com/office/drawing/2014/main" val="1452835464"/>
                    </a:ext>
                  </a:extLst>
                </a:gridCol>
                <a:gridCol w="712666">
                  <a:extLst>
                    <a:ext uri="{9D8B030D-6E8A-4147-A177-3AD203B41FA5}">
                      <a16:colId xmlns:a16="http://schemas.microsoft.com/office/drawing/2014/main" val="147794380"/>
                    </a:ext>
                  </a:extLst>
                </a:gridCol>
                <a:gridCol w="595472">
                  <a:extLst>
                    <a:ext uri="{9D8B030D-6E8A-4147-A177-3AD203B41FA5}">
                      <a16:colId xmlns:a16="http://schemas.microsoft.com/office/drawing/2014/main" val="3207259584"/>
                    </a:ext>
                  </a:extLst>
                </a:gridCol>
                <a:gridCol w="912212">
                  <a:extLst>
                    <a:ext uri="{9D8B030D-6E8A-4147-A177-3AD203B41FA5}">
                      <a16:colId xmlns:a16="http://schemas.microsoft.com/office/drawing/2014/main" val="3479852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appeal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252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medical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availability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international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14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43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procedure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criminal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judicial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50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38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domestic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convention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remedy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compensation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6714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639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166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8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applicant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authorities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treatment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10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weights.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395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topic.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investigation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circumstances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941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418" y="3837077"/>
            <a:ext cx="249159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Some topics from a topic model about effectiveness in the ECHR</a:t>
            </a:r>
            <a:endParaRPr lang="en-GB" sz="1600" dirty="0"/>
          </a:p>
        </p:txBody>
      </p:sp>
      <p:sp>
        <p:nvSpPr>
          <p:cNvPr id="9" name="Rectangular Callout 8"/>
          <p:cNvSpPr/>
          <p:nvPr/>
        </p:nvSpPr>
        <p:spPr>
          <a:xfrm>
            <a:off x="390418" y="4859675"/>
            <a:ext cx="2414427" cy="1232899"/>
          </a:xfrm>
          <a:prstGeom prst="wedgeRectCallout">
            <a:avLst>
              <a:gd name="adj1" fmla="val 59378"/>
              <a:gd name="adj2" fmla="val 27182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smtClean="0"/>
              <a:t>Topics have to be hand labelled. This topic is probably about (effectiveness of)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39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Latent </a:t>
            </a:r>
            <a:r>
              <a:rPr lang="en-US" dirty="0" err="1" smtClean="0">
                <a:solidFill>
                  <a:schemeClr val="accent1"/>
                </a:solidFill>
              </a:rPr>
              <a:t>Dirichlet</a:t>
            </a:r>
            <a:r>
              <a:rPr lang="en-US" dirty="0" smtClean="0">
                <a:solidFill>
                  <a:schemeClr val="accent1"/>
                </a:solidFill>
              </a:rPr>
              <a:t> Allocation </a:t>
            </a:r>
            <a:r>
              <a:rPr lang="en-US" dirty="0" smtClean="0"/>
              <a:t>(LDA), is a known method for performing topic modeling.</a:t>
            </a:r>
          </a:p>
          <a:p>
            <a:r>
              <a:rPr lang="en-US" dirty="0" smtClean="0"/>
              <a:t>It gives reasonable results</a:t>
            </a:r>
          </a:p>
          <a:p>
            <a:r>
              <a:rPr lang="en-US" dirty="0" smtClean="0"/>
              <a:t>It constructs a </a:t>
            </a:r>
            <a:r>
              <a:rPr lang="en-US" dirty="0"/>
              <a:t>model by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bit.ly/2jdJAov</a:t>
            </a:r>
            <a:r>
              <a:rPr lang="en-US" dirty="0" smtClean="0"/>
              <a:t>) 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Assuming that a text is a </a:t>
            </a:r>
            <a:r>
              <a:rPr lang="en-US" dirty="0" smtClean="0">
                <a:solidFill>
                  <a:schemeClr val="accent1"/>
                </a:solidFill>
              </a:rPr>
              <a:t>bag-of-words</a:t>
            </a:r>
          </a:p>
          <a:p>
            <a:pPr lvl="1"/>
            <a:r>
              <a:rPr lang="en-US" dirty="0" smtClean="0"/>
              <a:t>Assuming in the beginning every topic has the same probability per document and word</a:t>
            </a:r>
          </a:p>
          <a:p>
            <a:pPr lvl="1"/>
            <a:r>
              <a:rPr lang="en-US" dirty="0" smtClean="0"/>
              <a:t>Iterating each document multiple times and reassigning probabilities for a document to belong to a topic and for a word to belong to the topic</a:t>
            </a:r>
          </a:p>
          <a:p>
            <a:r>
              <a:rPr lang="en-US" dirty="0" smtClean="0"/>
              <a:t>This process approaches a problem that is computationally hard = difficult to solve so we solve </a:t>
            </a:r>
            <a:r>
              <a:rPr lang="en-US" dirty="0" err="1" smtClean="0"/>
              <a:t>approx</a:t>
            </a:r>
            <a:endParaRPr lang="en-US" dirty="0" smtClean="0"/>
          </a:p>
          <a:p>
            <a:r>
              <a:rPr lang="en-US" dirty="0" smtClean="0"/>
              <a:t>We have heuristics such as </a:t>
            </a:r>
            <a:r>
              <a:rPr lang="en-US" dirty="0" smtClean="0">
                <a:solidFill>
                  <a:schemeClr val="accent1"/>
                </a:solidFill>
              </a:rPr>
              <a:t>Gibbs sampling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Expectation Minimization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2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A corpus of texts</a:t>
            </a:r>
          </a:p>
          <a:p>
            <a:pPr lvl="1"/>
            <a:r>
              <a:rPr lang="en-GB" dirty="0" smtClean="0"/>
              <a:t>A number k, the number of topics to be estimated</a:t>
            </a:r>
          </a:p>
          <a:p>
            <a:pPr lvl="1"/>
            <a:endParaRPr lang="en-GB" dirty="0"/>
          </a:p>
          <a:p>
            <a:r>
              <a:rPr lang="en-GB" dirty="0" smtClean="0"/>
              <a:t>Outputs:</a:t>
            </a:r>
          </a:p>
          <a:p>
            <a:pPr lvl="1"/>
            <a:r>
              <a:rPr lang="en-GB" dirty="0" smtClean="0"/>
              <a:t>Probabilities that a word belongs to a topic</a:t>
            </a:r>
          </a:p>
          <a:p>
            <a:pPr lvl="2"/>
            <a:r>
              <a:rPr lang="en-GB" dirty="0" smtClean="0"/>
              <a:t>A word can be about many topics, e.g. </a:t>
            </a:r>
            <a:r>
              <a:rPr lang="en-GB" i="1" dirty="0" smtClean="0"/>
              <a:t>article</a:t>
            </a:r>
            <a:r>
              <a:rPr lang="en-GB" dirty="0" smtClean="0"/>
              <a:t>, </a:t>
            </a:r>
            <a:r>
              <a:rPr lang="en-GB" i="1" dirty="0" smtClean="0"/>
              <a:t>convention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We keep the top-n, e.g. top-5 terms per topic and try to characterize it</a:t>
            </a:r>
          </a:p>
          <a:p>
            <a:pPr lvl="1"/>
            <a:r>
              <a:rPr lang="en-GB" dirty="0" smtClean="0"/>
              <a:t>Probabilities that a document is about a topic</a:t>
            </a:r>
          </a:p>
          <a:p>
            <a:pPr lvl="2"/>
            <a:r>
              <a:rPr lang="en-GB" dirty="0" smtClean="0"/>
              <a:t>A document can be a combination of many topics, each with different probability, e.g. </a:t>
            </a:r>
            <a:r>
              <a:rPr lang="en-GB" i="1" dirty="0" smtClean="0"/>
              <a:t>taxation and 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Case </a:t>
            </a:r>
            <a:r>
              <a:rPr lang="en-GB" dirty="0" smtClean="0">
                <a:solidFill>
                  <a:schemeClr val="accent1"/>
                </a:solidFill>
              </a:rPr>
              <a:t>21750/04 </a:t>
            </a:r>
            <a:r>
              <a:rPr lang="en-GB" dirty="0" smtClean="0"/>
              <a:t>from ECHR, where its </a:t>
            </a:r>
            <a:r>
              <a:rPr lang="en-GB" dirty="0" err="1" smtClean="0"/>
              <a:t>hudoc</a:t>
            </a:r>
            <a:r>
              <a:rPr lang="en-GB" dirty="0" smtClean="0"/>
              <a:t> id </a:t>
            </a:r>
            <a:r>
              <a:rPr lang="en-GB" dirty="0"/>
              <a:t>is </a:t>
            </a:r>
            <a:r>
              <a:rPr lang="en-GB" dirty="0" smtClean="0"/>
              <a:t>001-96869</a:t>
            </a:r>
          </a:p>
          <a:p>
            <a:r>
              <a:rPr lang="en-GB" dirty="0" smtClean="0"/>
              <a:t>After running a LDA on the collection the model decides the following topics: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001-96869.txt </a:t>
            </a:r>
            <a:r>
              <a:rPr lang="en-US" sz="2000" dirty="0">
                <a:latin typeface="Consolas" panose="020B0609020204030204" pitchFamily="49" charset="0"/>
              </a:rPr>
              <a:t>15 </a:t>
            </a:r>
            <a:r>
              <a:rPr lang="en-US" sz="2000" dirty="0" smtClean="0">
                <a:latin typeface="Consolas" panose="020B0609020204030204" pitchFamily="49" charset="0"/>
              </a:rPr>
              <a:t>0.67 </a:t>
            </a:r>
            <a:r>
              <a:rPr lang="en-US" sz="2000" dirty="0">
                <a:latin typeface="Consolas" panose="020B0609020204030204" pitchFamily="49" charset="0"/>
              </a:rPr>
              <a:t>0 </a:t>
            </a:r>
            <a:r>
              <a:rPr lang="en-US" sz="2000" dirty="0" smtClean="0">
                <a:latin typeface="Consolas" panose="020B0609020204030204" pitchFamily="49" charset="0"/>
              </a:rPr>
              <a:t>0.12 </a:t>
            </a:r>
            <a:r>
              <a:rPr lang="en-US" sz="2000" dirty="0">
                <a:latin typeface="Consolas" panose="020B0609020204030204" pitchFamily="49" charset="0"/>
              </a:rPr>
              <a:t>2 </a:t>
            </a:r>
            <a:r>
              <a:rPr lang="en-US" sz="2000" dirty="0" smtClean="0">
                <a:latin typeface="Consolas" panose="020B0609020204030204" pitchFamily="49" charset="0"/>
              </a:rPr>
              <a:t>0.10 …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Which means that the text is predicted to be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67% topic 15,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12% topic 0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10% topic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66</a:t>
            </a:fld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34310" y="3595955"/>
            <a:ext cx="369870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8279" y="4232953"/>
            <a:ext cx="33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numbers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97339" y="3595955"/>
            <a:ext cx="10274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39128" y="3595955"/>
            <a:ext cx="647272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68593" y="4232953"/>
            <a:ext cx="22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Topic proportions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19937" y="3595955"/>
            <a:ext cx="2054832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29546" y="3595955"/>
            <a:ext cx="1058238" cy="4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87784" y="3595955"/>
            <a:ext cx="328773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(</a:t>
            </a:r>
            <a:r>
              <a:rPr lang="en-GB" dirty="0" err="1" smtClean="0"/>
              <a:t>contd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Judgment excerpt:</a:t>
            </a:r>
          </a:p>
          <a:p>
            <a:pPr lvl="1"/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67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1479"/>
              </p:ext>
            </p:extLst>
          </p:nvPr>
        </p:nvGraphicFramePr>
        <p:xfrm>
          <a:off x="1308243" y="21191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9">
                  <a:extLst>
                    <a:ext uri="{9D8B030D-6E8A-4147-A177-3AD203B41FA5}">
                      <a16:colId xmlns:a16="http://schemas.microsoft.com/office/drawing/2014/main" val="2341069526"/>
                    </a:ext>
                  </a:extLst>
                </a:gridCol>
                <a:gridCol w="5544621">
                  <a:extLst>
                    <a:ext uri="{9D8B030D-6E8A-4147-A177-3AD203B41FA5}">
                      <a16:colId xmlns:a16="http://schemas.microsoft.com/office/drawing/2014/main" val="363667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Most probable words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1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proceedings court length applicant administrative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applicants judgments appeal supervisory judgment Romania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court applicant article convention case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52085"/>
                  </a:ext>
                </a:extLst>
              </a:tr>
            </a:tbl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7" y="4434533"/>
            <a:ext cx="7582958" cy="201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topics and selection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number of topics </a:t>
            </a:r>
            <a:r>
              <a:rPr lang="en-GB" i="1" dirty="0" smtClean="0"/>
              <a:t>k</a:t>
            </a:r>
            <a:r>
              <a:rPr lang="en-GB" dirty="0" smtClean="0"/>
              <a:t>, is a parameter we have to supply</a:t>
            </a:r>
          </a:p>
          <a:p>
            <a:r>
              <a:rPr lang="en-GB" dirty="0" smtClean="0"/>
              <a:t>Intuition:</a:t>
            </a:r>
          </a:p>
          <a:p>
            <a:pPr lvl="1"/>
            <a:r>
              <a:rPr lang="en-GB" dirty="0" smtClean="0"/>
              <a:t>Depends on the size and the diversity of the collection. Large collections will probably need larger number of topics</a:t>
            </a:r>
          </a:p>
          <a:p>
            <a:pPr lvl="1"/>
            <a:r>
              <a:rPr lang="en-GB" dirty="0" smtClean="0"/>
              <a:t>In practice if we choose </a:t>
            </a:r>
            <a:r>
              <a:rPr lang="en-GB" i="1" dirty="0" smtClean="0"/>
              <a:t>k</a:t>
            </a:r>
            <a:r>
              <a:rPr lang="en-GB" dirty="0" smtClean="0"/>
              <a:t> too large some topics seem to repeat (overfitting)</a:t>
            </a:r>
          </a:p>
          <a:p>
            <a:r>
              <a:rPr lang="en-US" dirty="0" smtClean="0"/>
              <a:t>Automatic k selection:</a:t>
            </a:r>
          </a:p>
          <a:p>
            <a:pPr lvl="1"/>
            <a:r>
              <a:rPr lang="en-US" dirty="0" smtClean="0"/>
              <a:t>Vary k in a range, e.g. 5..100 and keep the k that </a:t>
            </a:r>
          </a:p>
          <a:p>
            <a:pPr lvl="2"/>
            <a:r>
              <a:rPr lang="en-US" dirty="0" smtClean="0"/>
              <a:t>maximizes the log-likelihood of word/topic</a:t>
            </a:r>
          </a:p>
          <a:p>
            <a:pPr lvl="2"/>
            <a:r>
              <a:rPr lang="en-US" dirty="0" smtClean="0"/>
              <a:t>Maximizes topic coherence (O’ Callaghan et al., 2015)</a:t>
            </a:r>
          </a:p>
          <a:p>
            <a:r>
              <a:rPr lang="en-US" dirty="0" smtClean="0"/>
              <a:t>Manual topic selection:</a:t>
            </a:r>
          </a:p>
          <a:p>
            <a:pPr lvl="1"/>
            <a:r>
              <a:rPr lang="en-US" dirty="0" smtClean="0"/>
              <a:t>Choose different values of k</a:t>
            </a:r>
          </a:p>
          <a:p>
            <a:pPr lvl="1"/>
            <a:r>
              <a:rPr lang="en-US" dirty="0" smtClean="0"/>
              <a:t>Examine the generated models and choose the model that best describes your collection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the concept of effectiveness in ECJ and ECHR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Research question</a:t>
            </a:r>
            <a:r>
              <a:rPr lang="en-US" dirty="0" smtClean="0"/>
              <a:t>: </a:t>
            </a:r>
            <a:r>
              <a:rPr lang="en-US" i="1" dirty="0" smtClean="0"/>
              <a:t>Is there a rise in neoliberal discourse from the two courts?</a:t>
            </a:r>
          </a:p>
          <a:p>
            <a:r>
              <a:rPr lang="en-US" dirty="0" smtClean="0"/>
              <a:t>We limit to effectiveness since effectiveness seems to be a core neo-liberal concept and has also been increasingly used </a:t>
            </a:r>
            <a:r>
              <a:rPr lang="en-US" dirty="0"/>
              <a:t>by </a:t>
            </a:r>
            <a:r>
              <a:rPr lang="en-US" dirty="0" smtClean="0"/>
              <a:t>the courts</a:t>
            </a:r>
          </a:p>
          <a:p>
            <a:r>
              <a:rPr lang="en-US" dirty="0" smtClean="0"/>
              <a:t>Effectiveness of what? (Is it neoliberal?)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Collected judgments from both courts that mentioned effectiveness</a:t>
            </a:r>
          </a:p>
          <a:p>
            <a:pPr lvl="1"/>
            <a:r>
              <a:rPr lang="en-US" dirty="0" smtClean="0"/>
              <a:t>Created a corpus consisting only of the concordance lines of effectiveness (captured the contexts of effectiveness)</a:t>
            </a:r>
          </a:p>
          <a:p>
            <a:pPr lvl="1"/>
            <a:r>
              <a:rPr lang="en-US" dirty="0" err="1" smtClean="0"/>
              <a:t>Analysed</a:t>
            </a:r>
            <a:r>
              <a:rPr lang="en-US" dirty="0" smtClean="0"/>
              <a:t> the corpus via topic modeling and concordances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74"/>
            <a:ext cx="9144000" cy="4973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8018" y="317766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https://www.icourts.dk/networks/sigma/citizenship/</a:t>
            </a:r>
          </a:p>
        </p:txBody>
      </p:sp>
    </p:spTree>
    <p:extLst>
      <p:ext uri="{BB962C8B-B14F-4D97-AF65-F5344CB8AC3E}">
        <p14:creationId xmlns:p14="http://schemas.microsoft.com/office/powerpoint/2010/main" val="2795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969" y="1635125"/>
            <a:ext cx="7400474" cy="46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development for the ECJ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71</a:t>
            </a:fld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3528"/>
              </p:ext>
            </p:extLst>
          </p:nvPr>
        </p:nvGraphicFramePr>
        <p:xfrm>
          <a:off x="2372454" y="2484689"/>
          <a:ext cx="5681941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561665852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3977652053"/>
                    </a:ext>
                  </a:extLst>
                </a:gridCol>
              </a:tblGrid>
              <a:tr h="3098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Topic 9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measures, kingdom, united, provisions, order, countries, states, measure, council, </a:t>
                      </a:r>
                      <a:r>
                        <a:rPr lang="en-GB" sz="1200" dirty="0" err="1">
                          <a:effectLst/>
                        </a:rPr>
                        <a:t>schengen</a:t>
                      </a:r>
                      <a:endParaRPr lang="en-US" sz="12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219298"/>
                  </a:ext>
                </a:extLst>
              </a:tr>
            </a:tbl>
          </a:graphicData>
        </a:graphic>
      </p:graphicFrame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3"/>
          <a:srcRect l="30436" r="55403"/>
          <a:stretch/>
        </p:blipFill>
        <p:spPr>
          <a:xfrm>
            <a:off x="833080" y="1212351"/>
            <a:ext cx="1047965" cy="46688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374" y="2077540"/>
            <a:ext cx="1539376" cy="9841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587374" y="3791167"/>
            <a:ext cx="1539376" cy="115070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80354"/>
              </p:ext>
            </p:extLst>
          </p:nvPr>
        </p:nvGraphicFramePr>
        <p:xfrm>
          <a:off x="2372453" y="4222679"/>
          <a:ext cx="5877204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4140280075"/>
                    </a:ext>
                  </a:extLst>
                </a:gridCol>
                <a:gridCol w="4979631">
                  <a:extLst>
                    <a:ext uri="{9D8B030D-6E8A-4147-A177-3AD203B41FA5}">
                      <a16:colId xmlns:a16="http://schemas.microsoft.com/office/drawing/2014/main" val="2467496836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21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freedom, </a:t>
                      </a:r>
                      <a:r>
                        <a:rPr lang="en-GB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</a:t>
                      </a:r>
                      <a:r>
                        <a:rPr lang="en-GB" sz="1400" dirty="0">
                          <a:effectLst/>
                        </a:rPr>
                        <a:t>, treatment, scheme, case, prior, justified, provisions, fundamental, legitimate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108557"/>
                  </a:ext>
                </a:extLst>
              </a:tr>
            </a:tbl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 rotWithShape="1">
          <a:blip r:embed="rId3"/>
          <a:srcRect l="69725" t="76107" r="16114"/>
          <a:stretch/>
        </p:blipFill>
        <p:spPr>
          <a:xfrm>
            <a:off x="2372454" y="4765675"/>
            <a:ext cx="1047965" cy="1115514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12854"/>
              </p:ext>
            </p:extLst>
          </p:nvPr>
        </p:nvGraphicFramePr>
        <p:xfrm>
          <a:off x="3420419" y="5079592"/>
          <a:ext cx="5558473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73">
                  <a:extLst>
                    <a:ext uri="{9D8B030D-6E8A-4147-A177-3AD203B41FA5}">
                      <a16:colId xmlns:a16="http://schemas.microsoft.com/office/drawing/2014/main" val="563984142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174388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Topic 30</a:t>
                      </a:r>
                      <a:endParaRPr lang="en-US" sz="140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market, undertakings, proceedings, insolvency, undertaking, butter, legal, efficiency, price, consumer</a:t>
                      </a:r>
                      <a:endParaRPr lang="en-US" sz="1400" dirty="0">
                        <a:effectLst/>
                        <a:latin typeface="Alegrey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4272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61672" y="6072027"/>
            <a:ext cx="677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Kj</a:t>
            </a:r>
            <a:r>
              <a:rPr lang="da-DK" sz="1400" dirty="0" smtClean="0"/>
              <a:t>ær et al. </a:t>
            </a:r>
            <a:r>
              <a:rPr lang="en-US" sz="1400" i="1" dirty="0" smtClean="0"/>
              <a:t>The </a:t>
            </a:r>
            <a:r>
              <a:rPr lang="en-US" sz="1400" i="1" dirty="0"/>
              <a:t>Use of “Effectiveness” in the Case Law of the Court of Justice of the European Union and the European Court of Human </a:t>
            </a:r>
            <a:r>
              <a:rPr lang="en-US" sz="1400" i="1" dirty="0" smtClean="0"/>
              <a:t>Rights, J of Lang and Law</a:t>
            </a:r>
            <a:r>
              <a:rPr lang="en-US" sz="1400" dirty="0" smtClean="0"/>
              <a:t>, </a:t>
            </a:r>
            <a:r>
              <a:rPr lang="en-US" sz="1400" i="1" dirty="0" smtClean="0"/>
              <a:t>to appear</a:t>
            </a:r>
            <a:endParaRPr lang="en-US" sz="14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Topic 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LDA that can take into account metadata about the texts.</a:t>
            </a:r>
          </a:p>
          <a:p>
            <a:r>
              <a:rPr lang="en-US" dirty="0" smtClean="0"/>
              <a:t>Can perform regression with the topics</a:t>
            </a:r>
          </a:p>
          <a:p>
            <a:r>
              <a:rPr lang="en-US" b="1" dirty="0" smtClean="0"/>
              <a:t>Requirements:</a:t>
            </a:r>
          </a:p>
          <a:p>
            <a:pPr lvl="1"/>
            <a:r>
              <a:rPr lang="en-US" b="1" dirty="0" smtClean="0"/>
              <a:t>Texts:</a:t>
            </a:r>
            <a:r>
              <a:rPr lang="en-US" dirty="0" smtClean="0"/>
              <a:t> As used with LDA. Beneficial if the dataset is in a table form with some columns to contain metadata e.g. year and a column for the text</a:t>
            </a:r>
            <a:endParaRPr lang="en-US" b="1" dirty="0" smtClean="0"/>
          </a:p>
          <a:p>
            <a:pPr lvl="1"/>
            <a:r>
              <a:rPr lang="en-US" b="1" dirty="0" smtClean="0"/>
              <a:t>Software:</a:t>
            </a:r>
          </a:p>
          <a:p>
            <a:pPr lvl="2"/>
            <a:r>
              <a:rPr lang="en-US" dirty="0" smtClean="0"/>
              <a:t>STM(R)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1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00229"/>
            <a:ext cx="7694039" cy="4748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9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(2)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74</a:t>
            </a:fld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456" y="191214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 smtClean="0"/>
              <a:t> </a:t>
            </a:r>
            <a:r>
              <a:rPr lang="en-US" dirty="0" smtClean="0"/>
              <a:t>variant. Uses </a:t>
            </a:r>
            <a:r>
              <a:rPr lang="en-US" dirty="0" smtClean="0">
                <a:solidFill>
                  <a:schemeClr val="accent1"/>
                </a:solidFill>
              </a:rPr>
              <a:t>linear algebra</a:t>
            </a:r>
          </a:p>
          <a:p>
            <a:pPr algn="just"/>
            <a:r>
              <a:rPr lang="en-US" dirty="0" smtClean="0"/>
              <a:t>It constructs a model by:</a:t>
            </a:r>
          </a:p>
          <a:p>
            <a:pPr lvl="1"/>
            <a:r>
              <a:rPr lang="en-US" dirty="0" smtClean="0"/>
              <a:t>Representing the </a:t>
            </a:r>
            <a:r>
              <a:rPr lang="en-US" dirty="0"/>
              <a:t>corpus as a matrix </a:t>
            </a:r>
            <a:r>
              <a:rPr lang="en-US" dirty="0" smtClean="0"/>
              <a:t>A</a:t>
            </a:r>
            <a:endParaRPr lang="en-US" dirty="0"/>
          </a:p>
          <a:p>
            <a:pPr marL="271462" lvl="1" indent="0" algn="ctr">
              <a:buNone/>
            </a:pPr>
            <a:r>
              <a:rPr lang="en-US" dirty="0"/>
              <a:t>documents x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Computing an algebraic transformation of A into two matrices W and H</a:t>
            </a:r>
          </a:p>
          <a:p>
            <a:pPr marL="536575" lvl="2" indent="0" algn="ctr">
              <a:buNone/>
            </a:pPr>
            <a:r>
              <a:rPr lang="en-GB" sz="1800" dirty="0"/>
              <a:t>A = W x H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Requirements:</a:t>
            </a:r>
          </a:p>
          <a:p>
            <a:pPr lvl="1" algn="just"/>
            <a:r>
              <a:rPr lang="en-US" b="1" dirty="0" smtClean="0"/>
              <a:t>Texts</a:t>
            </a:r>
            <a:r>
              <a:rPr lang="en-US" dirty="0" smtClean="0"/>
              <a:t>: as before</a:t>
            </a:r>
          </a:p>
          <a:p>
            <a:pPr lvl="1" algn="just"/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sci-py</a:t>
            </a:r>
            <a:r>
              <a:rPr lang="en-US" dirty="0" smtClean="0"/>
              <a:t> (Python), </a:t>
            </a:r>
            <a:r>
              <a:rPr lang="en-US" dirty="0" err="1" smtClean="0">
                <a:solidFill>
                  <a:schemeClr val="accent1"/>
                </a:solidFill>
              </a:rPr>
              <a:t>nmf</a:t>
            </a:r>
            <a:r>
              <a:rPr lang="en-US" dirty="0" smtClean="0"/>
              <a:t> (R)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3520867"/>
            <a:ext cx="7967663" cy="2782435"/>
          </a:xfrm>
        </p:spPr>
        <p:txBody>
          <a:bodyPr/>
          <a:lstStyle/>
          <a:p>
            <a:endParaRPr lang="sv-SE" dirty="0" smtClean="0"/>
          </a:p>
          <a:p>
            <a:r>
              <a:rPr lang="en-GB" dirty="0" smtClean="0"/>
              <a:t>A: n x m</a:t>
            </a:r>
          </a:p>
          <a:p>
            <a:r>
              <a:rPr lang="en-GB" dirty="0" smtClean="0"/>
              <a:t>W: n x k</a:t>
            </a:r>
          </a:p>
          <a:p>
            <a:r>
              <a:rPr lang="en-GB" dirty="0" smtClean="0"/>
              <a:t>H: k x m</a:t>
            </a:r>
          </a:p>
          <a:p>
            <a:r>
              <a:rPr lang="en-US" dirty="0" smtClean="0"/>
              <a:t>k: the number of topics</a:t>
            </a:r>
            <a:r>
              <a:rPr lang="en-GB" dirty="0"/>
              <a:t> </a:t>
            </a:r>
            <a:r>
              <a:rPr lang="en-GB" dirty="0" smtClean="0"/>
              <a:t>for some number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err="1" smtClean="0"/>
              <a:t>s.t.</a:t>
            </a:r>
            <a:r>
              <a:rPr lang="en-GB" i="1" dirty="0" smtClean="0"/>
              <a:t> k</a:t>
            </a:r>
            <a:r>
              <a:rPr lang="en-GB" dirty="0" smtClean="0"/>
              <a:t> </a:t>
            </a:r>
            <a:r>
              <a:rPr lang="en-GB" dirty="0" smtClean="0">
                <a:latin typeface="Lucida Sans"/>
              </a:rPr>
              <a:t>«</a:t>
            </a:r>
            <a:r>
              <a:rPr lang="en-GB" i="1" dirty="0" smtClean="0"/>
              <a:t>m</a:t>
            </a:r>
            <a:r>
              <a:rPr lang="en-GB" dirty="0" smtClean="0"/>
              <a:t> , e.g. 100 vs. 10.000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9858" y="1213502"/>
            <a:ext cx="2666288" cy="1700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sv-SE" dirty="0" smtClean="0"/>
              <a:t>n x m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4442388" y="1213503"/>
            <a:ext cx="957841" cy="1700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endParaRPr lang="sv-SE" b="1" dirty="0" smtClean="0"/>
          </a:p>
          <a:p>
            <a:pPr algn="ctr"/>
            <a:endParaRPr lang="sv-SE" b="1" dirty="0"/>
          </a:p>
          <a:p>
            <a:pPr algn="ctr"/>
            <a:r>
              <a:rPr lang="sv-SE" dirty="0"/>
              <a:t>n</a:t>
            </a:r>
            <a:r>
              <a:rPr lang="sv-SE" dirty="0" smtClean="0"/>
              <a:t> x 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657706" y="334532"/>
            <a:ext cx="957841" cy="2715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k </a:t>
            </a:r>
            <a:r>
              <a:rPr lang="sv-SE" dirty="0"/>
              <a:t>x </a:t>
            </a:r>
            <a:r>
              <a:rPr lang="sv-SE" dirty="0" smtClean="0"/>
              <a:t>m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99858" y="1560890"/>
            <a:ext cx="26662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5400000">
            <a:off x="7113766" y="92360"/>
            <a:ext cx="45720" cy="2715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40721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A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29027" y="338414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W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44344" y="3336201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67858" y="1473113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=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94172" y="1507758"/>
            <a:ext cx="3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x</a:t>
            </a:r>
            <a:endParaRPr lang="en-GB" b="1" dirty="0"/>
          </a:p>
        </p:txBody>
      </p:sp>
      <p:sp>
        <p:nvSpPr>
          <p:cNvPr id="20" name="Left Brace 19"/>
          <p:cNvSpPr/>
          <p:nvPr/>
        </p:nvSpPr>
        <p:spPr>
          <a:xfrm>
            <a:off x="837488" y="1213503"/>
            <a:ext cx="68366" cy="1700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877090"/>
            <a:ext cx="72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Docu</a:t>
            </a:r>
            <a:r>
              <a:rPr lang="sv-SE" sz="1400" dirty="0" smtClean="0"/>
              <a:t>-ments</a:t>
            </a:r>
            <a:endParaRPr lang="en-GB" sz="1400" dirty="0"/>
          </a:p>
        </p:txBody>
      </p:sp>
      <p:sp>
        <p:nvSpPr>
          <p:cNvPr id="22" name="Left Brace 21"/>
          <p:cNvSpPr/>
          <p:nvPr/>
        </p:nvSpPr>
        <p:spPr>
          <a:xfrm rot="16200000">
            <a:off x="2283864" y="1741205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441958" y="3107689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4831754" y="2610208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90382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 smtClean="0"/>
              <a:t>topics</a:t>
            </a:r>
            <a:endParaRPr lang="en-GB" sz="1400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7028557" y="1739716"/>
            <a:ext cx="98276" cy="2666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186651" y="3106200"/>
            <a:ext cx="178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terms</a:t>
            </a:r>
            <a:endParaRPr lang="en-GB" sz="1400" dirty="0"/>
          </a:p>
        </p:txBody>
      </p:sp>
      <p:sp>
        <p:nvSpPr>
          <p:cNvPr id="28" name="Left Brace 27"/>
          <p:cNvSpPr/>
          <p:nvPr/>
        </p:nvSpPr>
        <p:spPr>
          <a:xfrm rot="10800000">
            <a:off x="8529401" y="1231307"/>
            <a:ext cx="173052" cy="951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8573197" y="1560890"/>
            <a:ext cx="73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 smtClean="0"/>
              <a:t>topics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4898448" y="1104828"/>
            <a:ext cx="45719" cy="957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Non-negative Matrix </a:t>
            </a:r>
            <a:r>
              <a:rPr lang="en-US" dirty="0" smtClean="0"/>
              <a:t>factorization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Text corpus represented as document-term matrix, </a:t>
            </a:r>
            <a:r>
              <a:rPr lang="en-US" b="1" dirty="0" smtClean="0"/>
              <a:t>A</a:t>
            </a:r>
            <a:r>
              <a:rPr lang="en-US" dirty="0" smtClean="0"/>
              <a:t>. Each element is the TF-IDF score (details to follow)</a:t>
            </a:r>
          </a:p>
          <a:p>
            <a:pPr lvl="1"/>
            <a:r>
              <a:rPr lang="en-US" dirty="0" smtClean="0"/>
              <a:t>A number of topics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</a:p>
          <a:p>
            <a:pPr marL="271462" lvl="1" indent="0">
              <a:buNone/>
            </a:pPr>
            <a:endParaRPr lang="en-US" dirty="0"/>
          </a:p>
          <a:p>
            <a:pPr algn="just"/>
            <a:r>
              <a:rPr lang="en-US" b="1" dirty="0" smtClean="0"/>
              <a:t>Outputs:</a:t>
            </a:r>
          </a:p>
          <a:p>
            <a:pPr lvl="1"/>
            <a:r>
              <a:rPr lang="en-US" dirty="0" smtClean="0"/>
              <a:t>Matrix W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, columns </a:t>
            </a:r>
            <a:r>
              <a:rPr lang="en-US" dirty="0" smtClean="0">
                <a:solidFill>
                  <a:schemeClr val="accent1"/>
                </a:solidFill>
              </a:rPr>
              <a:t>topics</a:t>
            </a:r>
          </a:p>
          <a:p>
            <a:pPr lvl="2"/>
            <a:r>
              <a:rPr lang="en-US" dirty="0" smtClean="0"/>
              <a:t>The largest scores for each row are the most probable topics</a:t>
            </a:r>
            <a:endParaRPr lang="en-US" dirty="0"/>
          </a:p>
          <a:p>
            <a:pPr lvl="1"/>
            <a:r>
              <a:rPr lang="en-US" dirty="0" smtClean="0"/>
              <a:t>Matrix H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topics</a:t>
            </a:r>
            <a:r>
              <a:rPr lang="en-US" dirty="0"/>
              <a:t>, columns are </a:t>
            </a:r>
            <a:r>
              <a:rPr lang="en-US" dirty="0" smtClean="0">
                <a:solidFill>
                  <a:schemeClr val="accent1"/>
                </a:solidFill>
              </a:rPr>
              <a:t>terms</a:t>
            </a:r>
          </a:p>
          <a:p>
            <a:pPr lvl="2"/>
            <a:r>
              <a:rPr lang="en-US" dirty="0"/>
              <a:t>The largest scores for each </a:t>
            </a:r>
            <a:r>
              <a:rPr lang="en-US" dirty="0" smtClean="0"/>
              <a:t>column </a:t>
            </a:r>
            <a:r>
              <a:rPr lang="en-US" dirty="0"/>
              <a:t>are the most probable </a:t>
            </a:r>
            <a:r>
              <a:rPr lang="en-US" dirty="0" smtClean="0"/>
              <a:t>terms. We usually keep the top-n, n=5,8,10 of them</a:t>
            </a:r>
            <a:endParaRPr lang="en-US" dirty="0"/>
          </a:p>
          <a:p>
            <a:pPr marL="5365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Stands for Term Frequency – Inverse Document Frequency</a:t>
                </a:r>
              </a:p>
              <a:p>
                <a:r>
                  <a:rPr lang="en-US" dirty="0" smtClean="0"/>
                  <a:t>TF(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): number of times term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appears in document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IDF(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1 / (number of documents that contain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Formula:</a:t>
                </a:r>
              </a:p>
              <a:p>
                <a:pPr marL="0" indent="0" algn="ctr">
                  <a:buNone/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tf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idf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Remark: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t</a:t>
                </a:r>
                <a:r>
                  <a:rPr lang="en-US" dirty="0" err="1" smtClean="0"/>
                  <a:t>,</a:t>
                </a:r>
                <a:r>
                  <a:rPr lang="en-US" i="1" dirty="0" err="1" smtClean="0"/>
                  <a:t>d</a:t>
                </a:r>
                <a:r>
                  <a:rPr lang="en-US" dirty="0" smtClean="0"/>
                  <a:t>) constitutes the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 smtClean="0"/>
                  <a:t> of the document-term matrix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42" t="-2089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/>
              <a:t>Text network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2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/>
              <a:t>Data organization and </a:t>
            </a:r>
            <a:r>
              <a:rPr lang="en-US" dirty="0" smtClean="0"/>
              <a:t>preprocessing</a:t>
            </a:r>
            <a:endParaRPr lang="en-US" dirty="0" smtClean="0"/>
          </a:p>
          <a:p>
            <a:pPr lvl="1"/>
            <a:r>
              <a:rPr lang="en-US" dirty="0" smtClean="0"/>
              <a:t>Some practices we use to organize our data</a:t>
            </a:r>
          </a:p>
          <a:p>
            <a:pPr lvl="1"/>
            <a:r>
              <a:rPr lang="en-US" dirty="0" smtClean="0"/>
              <a:t>Text extraction and preprocessing of textual data</a:t>
            </a:r>
          </a:p>
          <a:p>
            <a:r>
              <a:rPr lang="en-US" dirty="0" smtClean="0"/>
              <a:t>Text-driven research</a:t>
            </a:r>
          </a:p>
          <a:p>
            <a:pPr lvl="1"/>
            <a:r>
              <a:rPr lang="en-US" dirty="0" smtClean="0"/>
              <a:t>Corpus</a:t>
            </a:r>
            <a:r>
              <a:rPr lang="da-DK" dirty="0"/>
              <a:t>-</a:t>
            </a:r>
            <a:r>
              <a:rPr lang="en-US" dirty="0" smtClean="0"/>
              <a:t>driven research</a:t>
            </a:r>
          </a:p>
          <a:p>
            <a:pPr lvl="1"/>
            <a:r>
              <a:rPr lang="en-US" dirty="0" smtClean="0"/>
              <a:t>Paragraph to paragraph citations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A bit </a:t>
            </a:r>
            <a:r>
              <a:rPr lang="da-DK" dirty="0" err="1" smtClean="0"/>
              <a:t>unusual</a:t>
            </a:r>
            <a:r>
              <a:rPr lang="da-DK" dirty="0" smtClean="0"/>
              <a:t> but </a:t>
            </a:r>
            <a:r>
              <a:rPr lang="da-DK" dirty="0" err="1" smtClean="0"/>
              <a:t>texts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build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r>
              <a:rPr lang="da-DK" dirty="0" smtClean="0"/>
              <a:t> as </a:t>
            </a:r>
            <a:r>
              <a:rPr lang="da-DK" dirty="0" err="1" smtClean="0"/>
              <a:t>well</a:t>
            </a:r>
            <a:endParaRPr lang="da-DK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Usual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suspect</a:t>
            </a:r>
            <a:r>
              <a:rPr lang="da-DK" dirty="0" smtClean="0">
                <a:solidFill>
                  <a:schemeClr val="accent1"/>
                </a:solidFill>
              </a:rPr>
              <a:t>: </a:t>
            </a:r>
            <a:r>
              <a:rPr lang="da-DK" i="1" dirty="0" smtClean="0"/>
              <a:t>Citation </a:t>
            </a:r>
            <a:r>
              <a:rPr lang="da-DK" i="1" dirty="0" err="1" smtClean="0"/>
              <a:t>networks</a:t>
            </a:r>
            <a:endParaRPr lang="da-DK" i="1" dirty="0" smtClean="0"/>
          </a:p>
          <a:p>
            <a:r>
              <a:rPr lang="da-DK" dirty="0" err="1" smtClean="0">
                <a:solidFill>
                  <a:schemeClr val="accent1"/>
                </a:solidFill>
              </a:rPr>
              <a:t>Semantic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networks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Nodes: </a:t>
            </a:r>
            <a:r>
              <a:rPr lang="da-DK" dirty="0" err="1" smtClean="0"/>
              <a:t>texts</a:t>
            </a:r>
            <a:r>
              <a:rPr lang="en-GB" dirty="0" smtClean="0"/>
              <a:t>, 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Edges</a:t>
            </a:r>
            <a:r>
              <a:rPr lang="en-GB" dirty="0" smtClean="0"/>
              <a:t>: Undirected edge between two texts t1, t2 if </a:t>
            </a:r>
            <a:r>
              <a:rPr lang="en-GB" i="1" dirty="0" smtClean="0"/>
              <a:t>similarity(t1,t2</a:t>
            </a:r>
            <a:r>
              <a:rPr lang="en-GB" dirty="0" smtClean="0"/>
              <a:t>) &gt; threshold</a:t>
            </a:r>
          </a:p>
          <a:p>
            <a:pPr lvl="1"/>
            <a:r>
              <a:rPr lang="da-DK" dirty="0" err="1" smtClean="0">
                <a:solidFill>
                  <a:schemeClr val="accent1"/>
                </a:solidFill>
              </a:rPr>
              <a:t>Similarity</a:t>
            </a:r>
            <a:r>
              <a:rPr lang="da-DK" dirty="0" smtClean="0">
                <a:solidFill>
                  <a:schemeClr val="accent1"/>
                </a:solidFill>
              </a:rPr>
              <a:t>:</a:t>
            </a:r>
          </a:p>
          <a:p>
            <a:pPr lvl="2"/>
            <a:r>
              <a:rPr lang="da-DK" dirty="0" err="1" smtClean="0"/>
              <a:t>Cosine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 (in </a:t>
            </a:r>
            <a:r>
              <a:rPr lang="da-DK" dirty="0"/>
              <a:t>R </a:t>
            </a:r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bit.ly/2jItlyk</a:t>
            </a:r>
            <a:r>
              <a:rPr lang="da-DK" dirty="0" smtClean="0"/>
              <a:t> )</a:t>
            </a:r>
          </a:p>
          <a:p>
            <a:pPr lvl="2"/>
            <a:r>
              <a:rPr lang="da-DK" dirty="0" err="1" smtClean="0"/>
              <a:t>Jaccard</a:t>
            </a:r>
            <a:endParaRPr lang="da-DK" dirty="0" smtClean="0"/>
          </a:p>
          <a:p>
            <a:pPr lvl="2"/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similarity</a:t>
            </a:r>
            <a:r>
              <a:rPr lang="da-DK" dirty="0" smtClean="0"/>
              <a:t>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7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Texts as networks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-to-</a:t>
            </a:r>
            <a:r>
              <a:rPr lang="da-DK" dirty="0" err="1" smtClean="0">
                <a:solidFill>
                  <a:schemeClr val="accent1"/>
                </a:solidFill>
              </a:rPr>
              <a:t>paragraph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/>
              <a:t>, Panagis &amp; Sadl, JURIX 2015:</a:t>
            </a:r>
          </a:p>
          <a:p>
            <a:pPr lvl="1"/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</a:p>
          <a:p>
            <a:pPr lvl="2"/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most </a:t>
            </a:r>
            <a:r>
              <a:rPr lang="da-DK" dirty="0" err="1" smtClean="0"/>
              <a:t>popular</a:t>
            </a:r>
            <a:r>
              <a:rPr lang="da-DK" dirty="0" smtClean="0"/>
              <a:t> </a:t>
            </a:r>
            <a:r>
              <a:rPr lang="da-DK" dirty="0" err="1" smtClean="0"/>
              <a:t>paragraphs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in CJEU and </a:t>
            </a:r>
            <a:r>
              <a:rPr lang="da-DK" i="1" dirty="0" err="1" smtClean="0"/>
              <a:t>european</a:t>
            </a:r>
            <a:r>
              <a:rPr lang="da-DK" i="1" dirty="0" smtClean="0"/>
              <a:t> </a:t>
            </a:r>
            <a:r>
              <a:rPr lang="da-DK" i="1" dirty="0" err="1" smtClean="0"/>
              <a:t>citizenship</a:t>
            </a:r>
            <a:r>
              <a:rPr lang="da-DK" i="1" dirty="0" smtClean="0"/>
              <a:t> cases?</a:t>
            </a:r>
          </a:p>
          <a:p>
            <a:pPr lvl="2"/>
            <a:r>
              <a:rPr lang="da-DK" dirty="0" smtClean="0"/>
              <a:t>How is the </a:t>
            </a:r>
            <a:r>
              <a:rPr lang="da-DK" dirty="0" err="1" smtClean="0"/>
              <a:t>court</a:t>
            </a:r>
            <a:r>
              <a:rPr lang="da-DK" dirty="0" smtClean="0"/>
              <a:t> </a:t>
            </a:r>
            <a:r>
              <a:rPr lang="da-DK" dirty="0" err="1" smtClean="0"/>
              <a:t>citing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?</a:t>
            </a:r>
          </a:p>
          <a:p>
            <a:pPr lvl="2"/>
            <a:endParaRPr lang="da-DK" dirty="0"/>
          </a:p>
          <a:p>
            <a:pPr lvl="1"/>
            <a:r>
              <a:rPr lang="da-DK" dirty="0" smtClean="0">
                <a:solidFill>
                  <a:schemeClr val="accent1"/>
                </a:solidFill>
              </a:rPr>
              <a:t>Idea: </a:t>
            </a:r>
            <a:r>
              <a:rPr lang="da-DK" dirty="0" err="1" smtClean="0"/>
              <a:t>Construct</a:t>
            </a:r>
            <a:r>
              <a:rPr lang="da-DK" dirty="0" smtClean="0"/>
              <a:t> a </a:t>
            </a:r>
            <a:r>
              <a:rPr lang="da-DK" dirty="0" err="1" smtClean="0">
                <a:solidFill>
                  <a:schemeClr val="accent1"/>
                </a:solidFill>
              </a:rPr>
              <a:t>network</a:t>
            </a:r>
            <a:r>
              <a:rPr lang="da-DK" dirty="0" smtClean="0">
                <a:solidFill>
                  <a:schemeClr val="accent1"/>
                </a:solidFill>
              </a:rPr>
              <a:t> of </a:t>
            </a:r>
            <a:r>
              <a:rPr lang="da-DK" dirty="0" err="1" smtClean="0">
                <a:solidFill>
                  <a:schemeClr val="accent1"/>
                </a:solidFill>
              </a:rPr>
              <a:t>paragraphs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cite</a:t>
            </a:r>
            <a:r>
              <a:rPr lang="da-DK" dirty="0" smtClean="0"/>
              <a:t> and </a:t>
            </a:r>
            <a:r>
              <a:rPr lang="da-DK" dirty="0" err="1" smtClean="0"/>
              <a:t>get</a:t>
            </a:r>
            <a:r>
              <a:rPr lang="da-DK" dirty="0" smtClean="0"/>
              <a:t> </a:t>
            </a:r>
            <a:r>
              <a:rPr lang="da-DK" dirty="0" err="1" smtClean="0"/>
              <a:t>cited</a:t>
            </a:r>
            <a:r>
              <a:rPr lang="da-DK" dirty="0" smtClean="0"/>
              <a:t> and perform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r>
              <a:rPr lang="da-DK" dirty="0" smtClean="0"/>
              <a:t> and </a:t>
            </a:r>
            <a:r>
              <a:rPr lang="da-DK" dirty="0" err="1" smtClean="0"/>
              <a:t>textual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2"/>
            <a:endParaRPr lang="da-DK" dirty="0" smtClean="0"/>
          </a:p>
          <a:p>
            <a:pPr lvl="2"/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EUR-Lex all judgments about </a:t>
            </a:r>
            <a:r>
              <a:rPr lang="en-US" i="1" dirty="0" smtClean="0">
                <a:solidFill>
                  <a:schemeClr val="accent1"/>
                </a:solidFill>
              </a:rPr>
              <a:t>European citizenship</a:t>
            </a:r>
          </a:p>
          <a:p>
            <a:r>
              <a:rPr lang="en-US" dirty="0" smtClean="0"/>
              <a:t>Isolated the </a:t>
            </a:r>
            <a:r>
              <a:rPr lang="en-US" dirty="0" smtClean="0">
                <a:solidFill>
                  <a:schemeClr val="accent1"/>
                </a:solidFill>
              </a:rPr>
              <a:t>citing paragraphs</a:t>
            </a:r>
          </a:p>
          <a:p>
            <a:r>
              <a:rPr lang="en-US" dirty="0" smtClean="0"/>
              <a:t>Needed a way to extract </a:t>
            </a:r>
            <a:r>
              <a:rPr lang="en-US" dirty="0" smtClean="0">
                <a:solidFill>
                  <a:schemeClr val="accent1"/>
                </a:solidFill>
              </a:rPr>
              <a:t>cited paragraphs</a:t>
            </a:r>
          </a:p>
          <a:p>
            <a:r>
              <a:rPr lang="en-US" dirty="0" smtClean="0"/>
              <a:t>Could have used </a:t>
            </a:r>
            <a:r>
              <a:rPr lang="en-US" dirty="0" smtClean="0">
                <a:solidFill>
                  <a:schemeClr val="accent1"/>
                </a:solidFill>
              </a:rPr>
              <a:t>regular expressions</a:t>
            </a:r>
          </a:p>
          <a:p>
            <a:pPr marL="829469" lvl="2" indent="-285750"/>
            <a:r>
              <a:rPr lang="en-US" dirty="0" smtClean="0"/>
              <a:t>Too complicated expressions and code</a:t>
            </a:r>
          </a:p>
          <a:p>
            <a:r>
              <a:rPr lang="en-US" dirty="0" smtClean="0"/>
              <a:t>Used the GATE software</a:t>
            </a:r>
          </a:p>
          <a:p>
            <a:pPr lvl="1"/>
            <a:r>
              <a:rPr lang="en-US" dirty="0" smtClean="0"/>
              <a:t>Constructed rules that match paragraph citations</a:t>
            </a:r>
          </a:p>
          <a:p>
            <a:pPr lvl="1"/>
            <a:r>
              <a:rPr lang="en-US" dirty="0" smtClean="0"/>
              <a:t>Added a gazetteer with all case names to find references like </a:t>
            </a:r>
            <a:r>
              <a:rPr lang="en-US" i="1" dirty="0" err="1" smtClean="0">
                <a:solidFill>
                  <a:schemeClr val="accent1"/>
                </a:solidFill>
              </a:rPr>
              <a:t>Grzelczyk</a:t>
            </a:r>
            <a:r>
              <a:rPr lang="en-US" i="1" dirty="0" smtClean="0">
                <a:solidFill>
                  <a:schemeClr val="accent1"/>
                </a:solidFill>
              </a:rPr>
              <a:t> par. 33</a:t>
            </a:r>
          </a:p>
          <a:p>
            <a:pPr lvl="1"/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7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Paragraph to paragraph network, details (2)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" y="1888041"/>
            <a:ext cx="6820852" cy="41630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83</a:t>
            </a:fld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587375" y="3729519"/>
            <a:ext cx="2258567" cy="678094"/>
          </a:xfrm>
          <a:prstGeom prst="wedgeRectCallout">
            <a:avLst>
              <a:gd name="adj1" fmla="val 51951"/>
              <a:gd name="adj2" fmla="val -8901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Can identify those, too</a:t>
            </a:r>
            <a:endParaRPr lang="en-GB" dirty="0" err="1" smtClean="0"/>
          </a:p>
        </p:txBody>
      </p:sp>
      <p:sp>
        <p:nvSpPr>
          <p:cNvPr id="7" name="Rectangular Callout 6"/>
          <p:cNvSpPr/>
          <p:nvPr/>
        </p:nvSpPr>
        <p:spPr>
          <a:xfrm>
            <a:off x="272065" y="1986351"/>
            <a:ext cx="2258567" cy="678094"/>
          </a:xfrm>
          <a:prstGeom prst="wedgeRectCallout">
            <a:avLst>
              <a:gd name="adj1" fmla="val 78476"/>
              <a:gd name="adj2" fmla="val 1109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Have case number, easier to identify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44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is something like that which we can parse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7" y="2542485"/>
            <a:ext cx="5733822" cy="37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0" y="1635125"/>
            <a:ext cx="5228916" cy="4668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85</a:t>
            </a:fld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4935" y="1635125"/>
            <a:ext cx="279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network is sparse, we can perform only basic network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dirty="0" smtClean="0"/>
              <a:t>one weakly connected component corresponding to </a:t>
            </a:r>
            <a:r>
              <a:rPr lang="en-US" dirty="0" err="1" smtClean="0"/>
              <a:t>Grzelczyk</a:t>
            </a:r>
            <a:r>
              <a:rPr lang="en-US" dirty="0" smtClean="0"/>
              <a:t>, par.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 to paragraph network, details </a:t>
            </a:r>
            <a:r>
              <a:rPr lang="en-US" dirty="0" smtClean="0"/>
              <a:t>(5)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86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go from here:</a:t>
            </a:r>
          </a:p>
          <a:p>
            <a:pPr lvl="1"/>
            <a:r>
              <a:rPr lang="en-US" dirty="0" smtClean="0"/>
              <a:t>Paragraph-to-paragraph networks should be </a:t>
            </a:r>
            <a:r>
              <a:rPr lang="en-US" dirty="0" smtClean="0">
                <a:solidFill>
                  <a:schemeClr val="accent1"/>
                </a:solidFill>
              </a:rPr>
              <a:t>sparse</a:t>
            </a:r>
            <a:r>
              <a:rPr lang="en-US" dirty="0" smtClean="0"/>
              <a:t>, we can only perform </a:t>
            </a:r>
            <a:r>
              <a:rPr lang="en-US" dirty="0" smtClean="0">
                <a:solidFill>
                  <a:schemeClr val="accent1"/>
                </a:solidFill>
              </a:rPr>
              <a:t>basic network analysis</a:t>
            </a:r>
            <a:r>
              <a:rPr lang="en-US" dirty="0" smtClean="0"/>
              <a:t>, e.g. degree centrality etc.</a:t>
            </a:r>
          </a:p>
          <a:p>
            <a:pPr lvl="1"/>
            <a:r>
              <a:rPr lang="en-US" dirty="0" smtClean="0"/>
              <a:t>We can </a:t>
            </a:r>
            <a:r>
              <a:rPr lang="en-US" dirty="0" err="1" smtClean="0"/>
              <a:t>analyse</a:t>
            </a:r>
            <a:r>
              <a:rPr lang="en-US" dirty="0" smtClean="0"/>
              <a:t> though the texts of the various Weekly Connected Components and study their topics</a:t>
            </a:r>
          </a:p>
          <a:p>
            <a:pPr lvl="1"/>
            <a:r>
              <a:rPr lang="en-US" dirty="0" smtClean="0"/>
              <a:t>In the paper we did so with </a:t>
            </a:r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LDA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RAKE</a:t>
            </a:r>
            <a:r>
              <a:rPr lang="en-US" dirty="0" smtClean="0"/>
              <a:t> is a fast heuristic to extract keywords.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difficult to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i="1" dirty="0" smtClean="0"/>
              <a:t>Is the </a:t>
            </a:r>
            <a:r>
              <a:rPr lang="da-DK" i="1" dirty="0" err="1" smtClean="0"/>
              <a:t>outcome</a:t>
            </a:r>
            <a:r>
              <a:rPr lang="da-DK" i="1" dirty="0" smtClean="0"/>
              <a:t> of the case pro </a:t>
            </a:r>
            <a:r>
              <a:rPr lang="da-DK" i="1" dirty="0" err="1" smtClean="0"/>
              <a:t>applicant</a:t>
            </a:r>
            <a:r>
              <a:rPr lang="da-DK" i="1" dirty="0" smtClean="0"/>
              <a:t> or pro </a:t>
            </a:r>
            <a:r>
              <a:rPr lang="da-DK" i="1" dirty="0" err="1" smtClean="0"/>
              <a:t>defendant</a:t>
            </a:r>
            <a:r>
              <a:rPr lang="da-DK" i="1" dirty="0" smtClean="0"/>
              <a:t>?</a:t>
            </a:r>
          </a:p>
          <a:p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judgments</a:t>
            </a:r>
            <a:r>
              <a:rPr lang="da-DK" i="1" dirty="0" smtClean="0"/>
              <a:t> have intervention by </a:t>
            </a:r>
            <a:r>
              <a:rPr lang="da-DK" i="1" dirty="0" err="1" smtClean="0"/>
              <a:t>amicus</a:t>
            </a:r>
            <a:r>
              <a:rPr lang="da-DK" i="1" dirty="0" smtClean="0"/>
              <a:t> </a:t>
            </a:r>
            <a:r>
              <a:rPr lang="da-DK" i="1" dirty="0" err="1" smtClean="0"/>
              <a:t>curiae</a:t>
            </a:r>
            <a:r>
              <a:rPr lang="da-DK" i="1" dirty="0"/>
              <a:t>?</a:t>
            </a:r>
            <a:endParaRPr lang="da-DK" i="1" dirty="0" smtClean="0"/>
          </a:p>
          <a:p>
            <a:r>
              <a:rPr lang="da-DK" i="1" dirty="0" err="1" smtClean="0"/>
              <a:t>What</a:t>
            </a:r>
            <a:r>
              <a:rPr lang="da-DK" i="1" dirty="0" smtClean="0"/>
              <a:t> is the </a:t>
            </a:r>
            <a:r>
              <a:rPr lang="da-DK" i="1" dirty="0" err="1" smtClean="0"/>
              <a:t>voice</a:t>
            </a:r>
            <a:r>
              <a:rPr lang="da-DK" i="1" dirty="0" smtClean="0"/>
              <a:t> of the parties </a:t>
            </a:r>
            <a:r>
              <a:rPr lang="da-DK" i="1" dirty="0" err="1" smtClean="0"/>
              <a:t>saying</a:t>
            </a:r>
            <a:r>
              <a:rPr lang="da-DK" i="1" dirty="0" smtClean="0"/>
              <a:t>? (</a:t>
            </a:r>
            <a:r>
              <a:rPr lang="da-DK" i="1" dirty="0" err="1" smtClean="0"/>
              <a:t>especially</a:t>
            </a:r>
            <a:r>
              <a:rPr lang="da-DK" i="1" dirty="0" smtClean="0"/>
              <a:t> in </a:t>
            </a:r>
            <a:r>
              <a:rPr lang="da-DK" i="1" dirty="0" err="1" smtClean="0"/>
              <a:t>criminal</a:t>
            </a:r>
            <a:r>
              <a:rPr lang="da-DK" i="1" dirty="0" smtClean="0"/>
              <a:t> </a:t>
            </a:r>
            <a:r>
              <a:rPr lang="da-DK" i="1" dirty="0" err="1" smtClean="0"/>
              <a:t>law</a:t>
            </a:r>
            <a:r>
              <a:rPr lang="da-DK" i="1" dirty="0" smtClean="0"/>
              <a:t> I </a:t>
            </a:r>
            <a:r>
              <a:rPr lang="da-DK" i="1" dirty="0" err="1" smtClean="0"/>
              <a:t>believe</a:t>
            </a:r>
            <a:r>
              <a:rPr lang="da-DK" i="1" dirty="0" smtClean="0"/>
              <a:t>)</a:t>
            </a:r>
          </a:p>
          <a:p>
            <a:r>
              <a:rPr lang="da-DK" i="1" dirty="0" smtClean="0"/>
              <a:t>Is </a:t>
            </a:r>
            <a:r>
              <a:rPr lang="da-DK" i="1" dirty="0" err="1" smtClean="0"/>
              <a:t>judgment</a:t>
            </a:r>
            <a:r>
              <a:rPr lang="da-DK" i="1" dirty="0" smtClean="0"/>
              <a:t> X </a:t>
            </a:r>
            <a:r>
              <a:rPr lang="da-DK" i="1" dirty="0" err="1" smtClean="0"/>
              <a:t>about</a:t>
            </a:r>
            <a:r>
              <a:rPr lang="da-DK" i="1" dirty="0" smtClean="0"/>
              <a:t> the Y </a:t>
            </a:r>
            <a:r>
              <a:rPr lang="da-DK" i="1" dirty="0" err="1" smtClean="0"/>
              <a:t>doctrinal</a:t>
            </a:r>
            <a:r>
              <a:rPr lang="da-DK" i="1" dirty="0" smtClean="0"/>
              <a:t> </a:t>
            </a:r>
            <a:r>
              <a:rPr lang="da-DK" i="1" dirty="0" err="1" smtClean="0"/>
              <a:t>concept</a:t>
            </a:r>
            <a:r>
              <a:rPr lang="da-DK" i="1" dirty="0" smtClean="0"/>
              <a:t>? </a:t>
            </a:r>
            <a:r>
              <a:rPr lang="da-DK" dirty="0" smtClean="0"/>
              <a:t>(</a:t>
            </a:r>
            <a:r>
              <a:rPr lang="da-DK" dirty="0" err="1" smtClean="0"/>
              <a:t>search</a:t>
            </a:r>
            <a:r>
              <a:rPr lang="da-DK" dirty="0" smtClean="0"/>
              <a:t> </a:t>
            </a:r>
            <a:r>
              <a:rPr lang="da-DK" dirty="0" err="1" smtClean="0"/>
              <a:t>migth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though</a:t>
            </a:r>
            <a:r>
              <a:rPr lang="da-DK" dirty="0" smtClean="0"/>
              <a:t>)</a:t>
            </a:r>
          </a:p>
          <a:p>
            <a:r>
              <a:rPr lang="da-DK" i="1" dirty="0" smtClean="0"/>
              <a:t>Has the Court (ECHR) </a:t>
            </a:r>
            <a:r>
              <a:rPr lang="da-DK" i="1" dirty="0" err="1" smtClean="0"/>
              <a:t>awarded</a:t>
            </a:r>
            <a:r>
              <a:rPr lang="da-DK" i="1" dirty="0" smtClean="0"/>
              <a:t> ”margin of </a:t>
            </a:r>
            <a:r>
              <a:rPr lang="da-DK" i="1" dirty="0" err="1" smtClean="0"/>
              <a:t>appreciation</a:t>
            </a:r>
            <a:r>
              <a:rPr lang="da-DK" i="1" dirty="0" smtClean="0"/>
              <a:t>”?</a:t>
            </a:r>
          </a:p>
          <a:p>
            <a:r>
              <a:rPr lang="da-DK" i="1" dirty="0" smtClean="0"/>
              <a:t>And </a:t>
            </a:r>
            <a:r>
              <a:rPr lang="da-DK" i="1" dirty="0" err="1" smtClean="0"/>
              <a:t>much</a:t>
            </a:r>
            <a:r>
              <a:rPr lang="da-DK" i="1" dirty="0" smtClean="0"/>
              <a:t> more...</a:t>
            </a:r>
            <a:endParaRPr lang="en-GB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not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Text scaling:</a:t>
            </a:r>
          </a:p>
          <a:p>
            <a:pPr lvl="1"/>
            <a:r>
              <a:rPr lang="en-GB" dirty="0" err="1" smtClean="0"/>
              <a:t>Indentify</a:t>
            </a:r>
            <a:r>
              <a:rPr lang="en-GB" dirty="0" smtClean="0"/>
              <a:t> political positions in texts. Uses </a:t>
            </a:r>
            <a:r>
              <a:rPr lang="en-GB" dirty="0" smtClean="0">
                <a:solidFill>
                  <a:schemeClr val="accent1"/>
                </a:solidFill>
              </a:rPr>
              <a:t>Poisson Item-Response Theory</a:t>
            </a:r>
            <a:r>
              <a:rPr lang="en-GB" dirty="0" smtClean="0"/>
              <a:t> (just quoting!) </a:t>
            </a:r>
          </a:p>
          <a:p>
            <a:pPr lvl="1"/>
            <a:r>
              <a:rPr lang="en-GB" dirty="0" smtClean="0"/>
              <a:t>See, </a:t>
            </a:r>
            <a:r>
              <a:rPr lang="en-GB" dirty="0" err="1" smtClean="0"/>
              <a:t>i.a</a:t>
            </a:r>
            <a:r>
              <a:rPr lang="en-GB" dirty="0" smtClean="0"/>
              <a:t>.:</a:t>
            </a:r>
          </a:p>
          <a:p>
            <a:pPr lvl="2"/>
            <a:r>
              <a:rPr lang="en-US" dirty="0" err="1"/>
              <a:t>Slapin</a:t>
            </a:r>
            <a:r>
              <a:rPr lang="en-US" dirty="0"/>
              <a:t>, Jonathan, and Sven-Oliver </a:t>
            </a:r>
            <a:r>
              <a:rPr lang="en-US" dirty="0" err="1"/>
              <a:t>Proksch</a:t>
            </a:r>
            <a:r>
              <a:rPr lang="en-US" dirty="0"/>
              <a:t>. 2008. A scaling model for estimating time-series party positions from </a:t>
            </a:r>
            <a:r>
              <a:rPr lang="en-US" dirty="0" smtClean="0"/>
              <a:t>texts. American </a:t>
            </a:r>
            <a:r>
              <a:rPr lang="en-US" dirty="0"/>
              <a:t>Journal of Political Science 52(3):705–22.</a:t>
            </a:r>
            <a:endParaRPr lang="en-US" dirty="0" smtClean="0"/>
          </a:p>
          <a:p>
            <a:pPr lvl="2"/>
            <a:r>
              <a:rPr lang="en-US" dirty="0" smtClean="0"/>
              <a:t>Grimmer &amp; Stewart, Text </a:t>
            </a:r>
            <a:r>
              <a:rPr lang="en-US" dirty="0"/>
              <a:t>as Data: The Promise and Pitfalls of Automatic Content Analysis Methods for Political </a:t>
            </a:r>
            <a:r>
              <a:rPr lang="en-US" dirty="0" smtClean="0"/>
              <a:t>Texts, </a:t>
            </a:r>
            <a:r>
              <a:rPr lang="en-US" i="1" dirty="0" smtClean="0"/>
              <a:t>Political Analysis</a:t>
            </a:r>
            <a:r>
              <a:rPr lang="en-US" dirty="0" smtClean="0"/>
              <a:t> (2013)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wordfish</a:t>
            </a:r>
            <a:r>
              <a:rPr lang="en-US" dirty="0" smtClean="0"/>
              <a:t> (R)</a:t>
            </a:r>
            <a:endParaRPr lang="en-GB" dirty="0" smtClean="0"/>
          </a:p>
          <a:p>
            <a:r>
              <a:rPr lang="en-GB" b="1" dirty="0" smtClean="0"/>
              <a:t>Sentiment analysis:</a:t>
            </a:r>
          </a:p>
          <a:p>
            <a:pPr lvl="1"/>
            <a:r>
              <a:rPr lang="en-GB" dirty="0" smtClean="0"/>
              <a:t>Analyse the emotional tone in the text and use it for testing </a:t>
            </a:r>
            <a:r>
              <a:rPr lang="en-GB" dirty="0"/>
              <a:t>various </a:t>
            </a:r>
            <a:r>
              <a:rPr lang="en-GB" dirty="0" smtClean="0"/>
              <a:t>assumptions.</a:t>
            </a:r>
          </a:p>
          <a:p>
            <a:pPr lvl="1"/>
            <a:r>
              <a:rPr lang="en-GB" dirty="0" smtClean="0"/>
              <a:t>Usually works with a dictionary of terms that are </a:t>
            </a:r>
            <a:r>
              <a:rPr lang="en-GB" dirty="0" err="1" smtClean="0"/>
              <a:t>preclassified</a:t>
            </a:r>
            <a:r>
              <a:rPr lang="en-GB" dirty="0" smtClean="0"/>
              <a:t> as positive or negative and with a score. At the end the scores are aggregated</a:t>
            </a:r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LIWC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://liwc.net</a:t>
            </a:r>
            <a:r>
              <a:rPr lang="en-US" dirty="0" smtClean="0"/>
              <a:t>) </a:t>
            </a:r>
            <a:r>
              <a:rPr lang="en-US" dirty="0"/>
              <a:t>and many </a:t>
            </a:r>
            <a:r>
              <a:rPr lang="en-US" dirty="0" smtClean="0"/>
              <a:t>others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737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92500" lnSpcReduction="20000"/>
          </a:bodyPr>
          <a:lstStyle/>
          <a:p>
            <a:r>
              <a:rPr lang="da-DK" b="1" dirty="0" smtClean="0"/>
              <a:t>Corpus </a:t>
            </a:r>
            <a:r>
              <a:rPr lang="da-DK" b="1" dirty="0" err="1" smtClean="0"/>
              <a:t>linguistics</a:t>
            </a:r>
            <a:r>
              <a:rPr lang="da-DK" b="1" dirty="0" smtClean="0"/>
              <a:t> and Natural Language Processing</a:t>
            </a:r>
          </a:p>
          <a:p>
            <a:pPr lvl="1"/>
            <a:r>
              <a:rPr lang="en-US" dirty="0"/>
              <a:t>Chris Manning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Schütze</a:t>
            </a:r>
            <a:r>
              <a:rPr lang="en-US" dirty="0"/>
              <a:t>,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MIT Press. Cambridge, MA: May 1999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Silge</a:t>
            </a:r>
            <a:r>
              <a:rPr lang="en-US" dirty="0" smtClean="0"/>
              <a:t> and David Robinson, </a:t>
            </a:r>
            <a:r>
              <a:rPr lang="en-US" i="1" dirty="0" smtClean="0"/>
              <a:t>Tidy Text Mining with 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http://tidytextmining.com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nl-NL" dirty="0" smtClean="0"/>
              <a:t>Steven Bird, Ewan Klein, and Edward Loper, </a:t>
            </a:r>
            <a:r>
              <a:rPr lang="en-US" i="1" dirty="0"/>
              <a:t>Natural Language Processing with Python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http://www.nltk.org/book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or </a:t>
            </a:r>
            <a:r>
              <a:rPr lang="en-US" dirty="0" smtClean="0">
                <a:hlinkClick r:id="rId5"/>
              </a:rPr>
              <a:t>Amazon</a:t>
            </a:r>
            <a:endParaRPr lang="en-US" dirty="0"/>
          </a:p>
          <a:p>
            <a:r>
              <a:rPr lang="en-US" b="1" dirty="0" smtClean="0"/>
              <a:t>Topic modeling</a:t>
            </a:r>
          </a:p>
          <a:p>
            <a:pPr lvl="1"/>
            <a:r>
              <a:rPr lang="en-US" dirty="0">
                <a:hlinkClick r:id="rId6"/>
              </a:rPr>
              <a:t>Getting Started with Topic Modeling and </a:t>
            </a:r>
            <a:r>
              <a:rPr lang="en-US" dirty="0" smtClean="0">
                <a:hlinkClick r:id="rId6"/>
              </a:rPr>
              <a:t>MALLET</a:t>
            </a:r>
            <a:endParaRPr lang="en-US" dirty="0" smtClean="0"/>
          </a:p>
          <a:p>
            <a:pPr lvl="1"/>
            <a:r>
              <a:rPr lang="en-US" dirty="0"/>
              <a:t>Roberts, Stewart, Tingley, and Airoldi. </a:t>
            </a:r>
            <a:r>
              <a:rPr lang="en-US" dirty="0">
                <a:hlinkClick r:id="rId7"/>
              </a:rPr>
              <a:t>"The Structural Topic Model and Applied Social Science."</a:t>
            </a:r>
            <a:r>
              <a:rPr lang="en-US" i="1" dirty="0"/>
              <a:t>Advances in Neural Information Processing Systems Workshop on Topic Models: Computation, Application, and Evaluation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Derek Greene, James P. Cross </a:t>
            </a:r>
            <a:r>
              <a:rPr lang="en-US" dirty="0" smtClean="0"/>
              <a:t>, Exploring </a:t>
            </a:r>
            <a:r>
              <a:rPr lang="en-US" dirty="0"/>
              <a:t>the Political Agenda of the European Parliament Using a Dynamic Topic Modeling </a:t>
            </a:r>
            <a:r>
              <a:rPr lang="en-US" dirty="0" smtClean="0"/>
              <a:t>Approach </a:t>
            </a:r>
            <a:r>
              <a:rPr lang="en-US" dirty="0"/>
              <a:t>Political Analysis, 2016.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7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how to grab them</a:t>
            </a:r>
          </a:p>
          <a:p>
            <a:pPr lvl="1"/>
            <a:r>
              <a:rPr lang="en-US" dirty="0" smtClean="0"/>
              <a:t>Courts</a:t>
            </a:r>
          </a:p>
          <a:p>
            <a:pPr lvl="1"/>
            <a:r>
              <a:rPr lang="en-US" dirty="0" smtClean="0"/>
              <a:t>Available text formats</a:t>
            </a:r>
          </a:p>
          <a:p>
            <a:pPr lvl="1"/>
            <a:r>
              <a:rPr lang="en-US" dirty="0" smtClean="0"/>
              <a:t>Techniques and tools to collect data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Paragraph to paragraph citations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6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49" y="1635125"/>
            <a:ext cx="7967663" cy="4668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 smtClean="0"/>
              <a:t>Web </a:t>
            </a:r>
            <a:r>
              <a:rPr lang="da-DK" b="1" dirty="0" err="1" smtClean="0"/>
              <a:t>scraping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DownThemAll</a:t>
            </a:r>
            <a:r>
              <a:rPr lang="da-DK" dirty="0" smtClean="0"/>
              <a:t> (</a:t>
            </a:r>
            <a:r>
              <a:rPr lang="da-DK" dirty="0" err="1" smtClean="0"/>
              <a:t>Firefox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HTTrack</a:t>
            </a:r>
            <a:endParaRPr lang="da-DK" dirty="0" smtClean="0"/>
          </a:p>
          <a:p>
            <a:pPr lvl="1"/>
            <a:r>
              <a:rPr lang="da-DK" dirty="0" err="1" smtClean="0"/>
              <a:t>Scaper</a:t>
            </a:r>
            <a:r>
              <a:rPr lang="da-DK" dirty="0" smtClean="0"/>
              <a:t> (</a:t>
            </a:r>
            <a:r>
              <a:rPr lang="da-DK" dirty="0" err="1" smtClean="0"/>
              <a:t>Chrome</a:t>
            </a:r>
            <a:r>
              <a:rPr lang="da-DK" dirty="0" smtClean="0"/>
              <a:t>)</a:t>
            </a:r>
          </a:p>
          <a:p>
            <a:pPr lvl="1"/>
            <a:r>
              <a:rPr lang="da-DK" dirty="0" err="1" smtClean="0"/>
              <a:t>WebScraper</a:t>
            </a:r>
            <a:r>
              <a:rPr lang="da-DK" dirty="0" smtClean="0"/>
              <a:t> </a:t>
            </a:r>
            <a:r>
              <a:rPr lang="da-DK" dirty="0"/>
              <a:t>(</a:t>
            </a:r>
            <a:r>
              <a:rPr lang="da-DK" dirty="0" err="1"/>
              <a:t>Chrome</a:t>
            </a:r>
            <a:r>
              <a:rPr lang="da-DK" dirty="0"/>
              <a:t>)</a:t>
            </a:r>
            <a:endParaRPr lang="da-DK" dirty="0" smtClean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 smtClean="0"/>
              <a:t>Corpus-</a:t>
            </a:r>
            <a:r>
              <a:rPr lang="da-DK" b="1" dirty="0" err="1" smtClean="0"/>
              <a:t>based</a:t>
            </a:r>
            <a:r>
              <a:rPr lang="da-DK" b="1" dirty="0" smtClean="0"/>
              <a:t> </a:t>
            </a:r>
            <a:r>
              <a:rPr lang="da-DK" b="1" dirty="0" err="1" smtClean="0"/>
              <a:t>text</a:t>
            </a:r>
            <a:r>
              <a:rPr lang="da-DK" b="1" dirty="0" smtClean="0"/>
              <a:t> </a:t>
            </a:r>
            <a:r>
              <a:rPr lang="da-DK" b="1" dirty="0" err="1" smtClean="0"/>
              <a:t>analysis</a:t>
            </a:r>
            <a:r>
              <a:rPr lang="da-DK" b="1" dirty="0" smtClean="0"/>
              <a:t>:</a:t>
            </a:r>
          </a:p>
          <a:p>
            <a:pPr lvl="1"/>
            <a:r>
              <a:rPr lang="da-DK" dirty="0" err="1" smtClean="0"/>
              <a:t>AntConc</a:t>
            </a:r>
            <a:endParaRPr lang="da-DK" dirty="0" smtClean="0"/>
          </a:p>
          <a:p>
            <a:pPr lvl="1"/>
            <a:r>
              <a:rPr lang="da-DK" dirty="0" err="1" smtClean="0"/>
              <a:t>SketchEngine</a:t>
            </a:r>
            <a:endParaRPr lang="da-DK" dirty="0" smtClean="0"/>
          </a:p>
          <a:p>
            <a:pPr marL="271462" lvl="1" indent="0">
              <a:buNone/>
            </a:pPr>
            <a:endParaRPr lang="da-DK" dirty="0" smtClean="0"/>
          </a:p>
          <a:p>
            <a:pPr marL="7144" indent="0">
              <a:buNone/>
            </a:pPr>
            <a:r>
              <a:rPr lang="da-DK" b="1" dirty="0" err="1" smtClean="0"/>
              <a:t>Topic</a:t>
            </a:r>
            <a:r>
              <a:rPr lang="da-DK" b="1" dirty="0" smtClean="0"/>
              <a:t> </a:t>
            </a:r>
            <a:r>
              <a:rPr lang="da-DK" b="1" dirty="0" err="1" smtClean="0"/>
              <a:t>modeling</a:t>
            </a:r>
            <a:endParaRPr lang="da-DK" b="1" dirty="0" smtClean="0"/>
          </a:p>
          <a:p>
            <a:pPr marL="614362" lvl="1" indent="-342900"/>
            <a:r>
              <a:rPr lang="da-DK" b="1" dirty="0"/>
              <a:t>	</a:t>
            </a:r>
            <a:r>
              <a:rPr lang="da-DK" dirty="0" smtClean="0"/>
              <a:t>MALLET</a:t>
            </a:r>
          </a:p>
          <a:p>
            <a:pPr marL="7144" indent="0">
              <a:buNone/>
            </a:pPr>
            <a:r>
              <a:rPr lang="da-DK" b="1" dirty="0" err="1" smtClean="0"/>
              <a:t>Other</a:t>
            </a:r>
            <a:endParaRPr lang="da-DK" b="1" dirty="0" smtClean="0"/>
          </a:p>
          <a:p>
            <a:pPr marL="614362" lvl="1" indent="-342900"/>
            <a:r>
              <a:rPr lang="da-DK" b="1" dirty="0" smtClean="0"/>
              <a:t>GATE</a:t>
            </a:r>
            <a:r>
              <a:rPr lang="da-DK" dirty="0" smtClean="0"/>
              <a:t>: A </a:t>
            </a:r>
            <a:r>
              <a:rPr lang="da-DK" dirty="0" err="1" smtClean="0"/>
              <a:t>framework</a:t>
            </a:r>
            <a:r>
              <a:rPr lang="da-DK" dirty="0" smtClean="0"/>
              <a:t> to </a:t>
            </a:r>
            <a:r>
              <a:rPr lang="da-DK" dirty="0" err="1" smtClean="0"/>
              <a:t>assist</a:t>
            </a:r>
            <a:r>
              <a:rPr lang="da-DK" dirty="0" smtClean="0"/>
              <a:t> Natural Language </a:t>
            </a:r>
            <a:r>
              <a:rPr lang="da-DK" dirty="0"/>
              <a:t>Processing </a:t>
            </a:r>
            <a:r>
              <a:rPr lang="da-DK" dirty="0" err="1"/>
              <a:t>tasks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https://gate.ac.uk</a:t>
            </a:r>
            <a:r>
              <a:rPr lang="da-DK" dirty="0" smtClean="0">
                <a:hlinkClick r:id="rId3"/>
              </a:rPr>
              <a:t>/</a:t>
            </a:r>
            <a:r>
              <a:rPr lang="da-DK" dirty="0" smtClean="0"/>
              <a:t> </a:t>
            </a:r>
          </a:p>
          <a:p>
            <a:pPr marL="614362" lvl="1" indent="-342900"/>
            <a:r>
              <a:rPr lang="da-DK" b="1" dirty="0" smtClean="0"/>
              <a:t>Stanford NLP</a:t>
            </a:r>
          </a:p>
          <a:p>
            <a:pPr marL="614362" lvl="1" indent="-342900"/>
            <a:r>
              <a:rPr lang="da-DK" b="1" dirty="0" err="1" smtClean="0"/>
              <a:t>Rstudio</a:t>
            </a:r>
            <a:r>
              <a:rPr lang="da-DK" b="1" dirty="0" smtClean="0"/>
              <a:t>: </a:t>
            </a:r>
            <a:r>
              <a:rPr lang="da-DK" dirty="0" smtClean="0"/>
              <a:t>Integrated </a:t>
            </a:r>
            <a:r>
              <a:rPr lang="da-DK" dirty="0" err="1" smtClean="0"/>
              <a:t>environment</a:t>
            </a:r>
            <a:r>
              <a:rPr lang="da-DK" dirty="0" smtClean="0"/>
              <a:t> to </a:t>
            </a:r>
            <a:r>
              <a:rPr lang="da-DK" dirty="0" err="1" smtClean="0"/>
              <a:t>write</a:t>
            </a:r>
            <a:r>
              <a:rPr lang="da-DK" dirty="0" smtClean="0"/>
              <a:t> R </a:t>
            </a:r>
            <a:r>
              <a:rPr lang="da-DK" dirty="0" err="1" smtClean="0"/>
              <a:t>code</a:t>
            </a:r>
            <a:endParaRPr lang="da-DK" dirty="0" smtClean="0"/>
          </a:p>
          <a:p>
            <a:pPr marL="614362" lvl="1" indent="-342900"/>
            <a:endParaRPr lang="da-DK" b="1" dirty="0"/>
          </a:p>
          <a:p>
            <a:pPr marL="614362" lvl="1" indent="-342900"/>
            <a:endParaRPr lang="da-DK" b="1" dirty="0" smtClean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and how to grab them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Courts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Available text formats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Techniques and tools to collect data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Data organization and processing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Some practices we use to organize our data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extraction and preprocessing of textual data</a:t>
            </a:r>
          </a:p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Text-driven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Corpus</a:t>
            </a:r>
            <a:r>
              <a:rPr lang="da-DK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driven research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Topic modeling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Text network</a:t>
            </a:r>
          </a:p>
          <a:p>
            <a:r>
              <a:rPr lang="en-US" dirty="0" smtClean="0"/>
              <a:t>Practical examples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2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Download a list of </a:t>
            </a:r>
            <a:r>
              <a:rPr lang="da-DK" dirty="0" err="1" smtClean="0"/>
              <a:t>URLs</a:t>
            </a:r>
            <a:r>
              <a:rPr lang="da-DK" dirty="0" smtClean="0"/>
              <a:t> with </a:t>
            </a:r>
            <a:r>
              <a:rPr lang="da-DK" dirty="0" err="1" smtClean="0">
                <a:solidFill>
                  <a:schemeClr val="accent1"/>
                </a:solidFill>
              </a:rPr>
              <a:t>DownThemAll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AntConc</a:t>
            </a:r>
            <a:r>
              <a:rPr lang="da-DK" dirty="0" smtClean="0"/>
              <a:t> to run </a:t>
            </a:r>
            <a:r>
              <a:rPr lang="da-DK" dirty="0" err="1" smtClean="0"/>
              <a:t>concordances</a:t>
            </a:r>
            <a:r>
              <a:rPr lang="da-DK" dirty="0" smtClean="0"/>
              <a:t>, </a:t>
            </a:r>
            <a:r>
              <a:rPr lang="da-DK" dirty="0" err="1" smtClean="0"/>
              <a:t>collocations</a:t>
            </a:r>
            <a:r>
              <a:rPr lang="da-DK" dirty="0" smtClean="0"/>
              <a:t>, etc.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SketchEngine</a:t>
            </a:r>
            <a:r>
              <a:rPr lang="da-DK" dirty="0" smtClean="0"/>
              <a:t> with the </a:t>
            </a:r>
            <a:r>
              <a:rPr lang="da-DK" dirty="0" err="1" smtClean="0"/>
              <a:t>taxes</a:t>
            </a:r>
            <a:r>
              <a:rPr lang="da-DK" dirty="0" smtClean="0"/>
              <a:t>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Walk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</a:t>
            </a:r>
            <a:r>
              <a:rPr lang="da-DK" dirty="0" err="1" smtClean="0">
                <a:solidFill>
                  <a:schemeClr val="accent1"/>
                </a:solidFill>
              </a:rPr>
              <a:t>Structural</a:t>
            </a:r>
            <a:r>
              <a:rPr lang="da-DK" dirty="0" smtClean="0">
                <a:solidFill>
                  <a:schemeClr val="accent1"/>
                </a:solidFill>
              </a:rPr>
              <a:t> </a:t>
            </a:r>
            <a:r>
              <a:rPr lang="da-DK" dirty="0" err="1" smtClean="0">
                <a:solidFill>
                  <a:schemeClr val="accent1"/>
                </a:solidFill>
              </a:rPr>
              <a:t>Topic</a:t>
            </a:r>
            <a:r>
              <a:rPr lang="da-DK" dirty="0" smtClean="0">
                <a:solidFill>
                  <a:schemeClr val="accent1"/>
                </a:solidFill>
              </a:rPr>
              <a:t> Model </a:t>
            </a:r>
            <a:r>
              <a:rPr lang="da-DK" dirty="0" err="1" smtClean="0"/>
              <a:t>example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24/01/2017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4_3_ENG_small.potx" id="{7372F832-0FEC-4AE6-91CC-93C5EF5800A9}" vid="{D093ABB3-BDDF-4E0E-96BC-BAAD41750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5737</Words>
  <Application>Microsoft Office PowerPoint</Application>
  <PresentationFormat>On-screen Show (4:3)</PresentationFormat>
  <Paragraphs>1159</Paragraphs>
  <Slides>94</Slides>
  <Notes>94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Alegreya</vt:lpstr>
      <vt:lpstr>Arial</vt:lpstr>
      <vt:lpstr>Calibri</vt:lpstr>
      <vt:lpstr>Cambria Math</vt:lpstr>
      <vt:lpstr>Consolas</vt:lpstr>
      <vt:lpstr>Lucida Sans</vt:lpstr>
      <vt:lpstr>Microsoft New Tai Lue</vt:lpstr>
      <vt:lpstr>Times New Roman</vt:lpstr>
      <vt:lpstr>Wingdings</vt:lpstr>
      <vt:lpstr>Brugerdefineret design</vt:lpstr>
      <vt:lpstr>PowerPoint Presentation</vt:lpstr>
      <vt:lpstr>Materials</vt:lpstr>
      <vt:lpstr>About me</vt:lpstr>
      <vt:lpstr>iCourts</vt:lpstr>
      <vt:lpstr>The iCourts database of international courts</vt:lpstr>
      <vt:lpstr>PowerPoint Presentation</vt:lpstr>
      <vt:lpstr>PowerPoint Presentation</vt:lpstr>
      <vt:lpstr>Talk layout</vt:lpstr>
      <vt:lpstr>Talk layout</vt:lpstr>
      <vt:lpstr>Legal textual data</vt:lpstr>
      <vt:lpstr>The databases of various international courts</vt:lpstr>
      <vt:lpstr>The databases of various international courts</vt:lpstr>
      <vt:lpstr>The databases of various international courts</vt:lpstr>
      <vt:lpstr>The databases of various international courts</vt:lpstr>
      <vt:lpstr>Collecting data – The anatomy of EUR-Lex</vt:lpstr>
      <vt:lpstr>Disecting the address part</vt:lpstr>
      <vt:lpstr>CELEX numbers</vt:lpstr>
      <vt:lpstr>CELEX and direct access to judgment text</vt:lpstr>
      <vt:lpstr>Strategy to collect our judgments from EUR-Lex</vt:lpstr>
      <vt:lpstr>Querying</vt:lpstr>
      <vt:lpstr>Collect CELEX numbers</vt:lpstr>
      <vt:lpstr>Question</vt:lpstr>
      <vt:lpstr>Download judgments</vt:lpstr>
      <vt:lpstr>Web scraping crash course</vt:lpstr>
      <vt:lpstr>How does what you see actually look like?</vt:lpstr>
      <vt:lpstr>Content selection</vt:lpstr>
      <vt:lpstr>Content selection and scraping demo</vt:lpstr>
      <vt:lpstr>Content selection and scraping demo (2)</vt:lpstr>
      <vt:lpstr>Content selection and scraping demo (3)</vt:lpstr>
      <vt:lpstr>Metadata</vt:lpstr>
      <vt:lpstr>General strategy for all courts/organizations</vt:lpstr>
      <vt:lpstr>Examples of other sites</vt:lpstr>
      <vt:lpstr>Examples of other sites (2)</vt:lpstr>
      <vt:lpstr>Talk layout</vt:lpstr>
      <vt:lpstr>Data organization</vt:lpstr>
      <vt:lpstr>Texts in the dataset</vt:lpstr>
      <vt:lpstr>Texts separately</vt:lpstr>
      <vt:lpstr>File organization</vt:lpstr>
      <vt:lpstr>Question</vt:lpstr>
      <vt:lpstr>Talk layout</vt:lpstr>
      <vt:lpstr>Content extraction</vt:lpstr>
      <vt:lpstr>Scanned files</vt:lpstr>
      <vt:lpstr>Question</vt:lpstr>
      <vt:lpstr>Talk layout</vt:lpstr>
      <vt:lpstr>Text-driven research</vt:lpstr>
      <vt:lpstr>Corpus - driven research</vt:lpstr>
      <vt:lpstr>Concordances</vt:lpstr>
      <vt:lpstr>Concordances - example</vt:lpstr>
      <vt:lpstr>Concordances – example (2)</vt:lpstr>
      <vt:lpstr>Collocations</vt:lpstr>
      <vt:lpstr>Collocations(2)</vt:lpstr>
      <vt:lpstr>Variations</vt:lpstr>
      <vt:lpstr>Example – log likelihood</vt:lpstr>
      <vt:lpstr>Example – MI score</vt:lpstr>
      <vt:lpstr>Word sketches</vt:lpstr>
      <vt:lpstr>Comparative techniques</vt:lpstr>
      <vt:lpstr>Keyness</vt:lpstr>
      <vt:lpstr>SketchDiff</vt:lpstr>
      <vt:lpstr>SketchDiff (2)</vt:lpstr>
      <vt:lpstr>Relative frequencies</vt:lpstr>
      <vt:lpstr>Talk layout</vt:lpstr>
      <vt:lpstr>Topic modeling</vt:lpstr>
      <vt:lpstr>Anatomy of topic models</vt:lpstr>
      <vt:lpstr>Topic modeling – Latent Dirichlet Allocation</vt:lpstr>
      <vt:lpstr>Topic modeling – Latent Dirichlet Allocation (2)</vt:lpstr>
      <vt:lpstr>Example</vt:lpstr>
      <vt:lpstr>Example (contd)</vt:lpstr>
      <vt:lpstr>Number of topics and selection </vt:lpstr>
      <vt:lpstr>A case study: the concept of effectiveness in ECJ and ECHR</vt:lpstr>
      <vt:lpstr>Topic development for the ECJ</vt:lpstr>
      <vt:lpstr>Topic development for the ECJ</vt:lpstr>
      <vt:lpstr>Structural Topic Modeling</vt:lpstr>
      <vt:lpstr>An example</vt:lpstr>
      <vt:lpstr>An example (2)</vt:lpstr>
      <vt:lpstr>Non-negative Matrix factorization</vt:lpstr>
      <vt:lpstr>Non-negative Matrix factorization (2)</vt:lpstr>
      <vt:lpstr>Non-negative Matrix factorization (3)</vt:lpstr>
      <vt:lpstr>TF-IDF</vt:lpstr>
      <vt:lpstr>Talk layout</vt:lpstr>
      <vt:lpstr>Texts as networks</vt:lpstr>
      <vt:lpstr>Texts as networks (2)</vt:lpstr>
      <vt:lpstr>Paragraph to paragraph network, details</vt:lpstr>
      <vt:lpstr>Paragraph to paragraph network, details (2)</vt:lpstr>
      <vt:lpstr>Paragraph to paragraph network, details (3)</vt:lpstr>
      <vt:lpstr>Paragraph to paragraph network, details (4)</vt:lpstr>
      <vt:lpstr>Paragraph to paragraph network, details (5)</vt:lpstr>
      <vt:lpstr>Questions difficult to answer</vt:lpstr>
      <vt:lpstr>What was not covered</vt:lpstr>
      <vt:lpstr>References</vt:lpstr>
      <vt:lpstr>Software</vt:lpstr>
      <vt:lpstr>Talk layout</vt:lpstr>
      <vt:lpstr>Example 1</vt:lpstr>
      <vt:lpstr>Example 2</vt:lpstr>
      <vt:lpstr>Example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2017-01-20T12:10:24Z</dcterms:created>
  <dcterms:modified xsi:type="dcterms:W3CDTF">2017-01-24T12:55:17Z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